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Merriweather" panose="020B0604020202020204" charset="0"/>
      <p:regular r:id="rId17"/>
    </p:embeddedFont>
    <p:embeddedFont>
      <p:font typeface="Algerian" panose="04020705040A02060702" pitchFamily="82" charset="0"/>
      <p:regular r:id="rId18"/>
    </p:embeddedFont>
    <p:embeddedFont>
      <p:font typeface="Arial Black" panose="020B0A04020102020204" pitchFamily="34"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60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clrChange>
              <a:clrFrom>
                <a:srgbClr val="130D28"/>
              </a:clrFrom>
              <a:clrTo>
                <a:srgbClr val="130D28">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6378" b="16470"/>
          <a:stretch/>
        </p:blipFill>
        <p:spPr>
          <a:xfrm>
            <a:off x="-10758" y="1"/>
            <a:ext cx="13259168" cy="8229599"/>
          </a:xfrm>
          <a:prstGeom prst="rect">
            <a:avLst/>
          </a:prstGeom>
        </p:spPr>
      </p:pic>
      <p:pic>
        <p:nvPicPr>
          <p:cNvPr id="2" name="Image 0" descr="preencoded.png"/>
          <p:cNvPicPr>
            <a:picLocks noChangeAspect="1"/>
          </p:cNvPicPr>
          <p:nvPr/>
        </p:nvPicPr>
        <p:blipFill>
          <a:blip r:embed="rId4"/>
          <a:stretch>
            <a:fillRect/>
          </a:stretch>
        </p:blipFill>
        <p:spPr>
          <a:xfrm>
            <a:off x="9424922" y="0"/>
            <a:ext cx="5309388" cy="8229600"/>
          </a:xfrm>
          <a:prstGeom prst="rect">
            <a:avLst/>
          </a:prstGeom>
        </p:spPr>
      </p:pic>
      <p:sp>
        <p:nvSpPr>
          <p:cNvPr id="3" name="Text 0"/>
          <p:cNvSpPr/>
          <p:nvPr/>
        </p:nvSpPr>
        <p:spPr>
          <a:xfrm>
            <a:off x="863797" y="433292"/>
            <a:ext cx="7416403" cy="1349692"/>
          </a:xfrm>
          <a:prstGeom prst="rect">
            <a:avLst/>
          </a:prstGeom>
          <a:noFill/>
          <a:ln/>
        </p:spPr>
        <p:txBody>
          <a:bodyPr wrap="square" lIns="0" tIns="0" rIns="0" bIns="0" rtlCol="0" anchor="t"/>
          <a:lstStyle/>
          <a:p>
            <a:pPr marL="0" indent="0" algn="ctr">
              <a:lnSpc>
                <a:spcPts val="5300"/>
              </a:lnSpc>
              <a:buNone/>
            </a:pPr>
            <a:r>
              <a:rPr lang="en-US" sz="4250" u="sng" dirty="0">
                <a:solidFill>
                  <a:srgbClr val="F5F0F0"/>
                </a:solidFill>
                <a:latin typeface="Algerian" panose="04020705040A02060702" pitchFamily="82" charset="0"/>
                <a:ea typeface="Merriweather" pitchFamily="34" charset="-122"/>
                <a:cs typeface="Merriweather" pitchFamily="34" charset="-120"/>
              </a:rPr>
              <a:t>AI-Enhanced Career </a:t>
            </a:r>
            <a:r>
              <a:rPr lang="en-US" sz="4250" u="sng" dirty="0" smtClean="0">
                <a:solidFill>
                  <a:srgbClr val="F5F0F0"/>
                </a:solidFill>
                <a:latin typeface="Algerian" panose="04020705040A02060702" pitchFamily="82" charset="0"/>
                <a:ea typeface="Merriweather" pitchFamily="34" charset="-122"/>
                <a:cs typeface="Merriweather" pitchFamily="34" charset="-120"/>
              </a:rPr>
              <a:t>Guidance AND MONITORING </a:t>
            </a:r>
            <a:r>
              <a:rPr lang="en-US" sz="4250" u="sng" dirty="0">
                <a:solidFill>
                  <a:srgbClr val="F5F0F0"/>
                </a:solidFill>
                <a:latin typeface="Algerian" panose="04020705040A02060702" pitchFamily="82" charset="0"/>
                <a:ea typeface="Merriweather" pitchFamily="34" charset="-122"/>
                <a:cs typeface="Merriweather" pitchFamily="34" charset="-120"/>
              </a:rPr>
              <a:t>System</a:t>
            </a:r>
            <a:endParaRPr lang="en-US" sz="4250" u="sng" dirty="0">
              <a:latin typeface="Algerian" panose="04020705040A02060702" pitchFamily="82" charset="0"/>
            </a:endParaRPr>
          </a:p>
        </p:txBody>
      </p:sp>
      <p:sp>
        <p:nvSpPr>
          <p:cNvPr id="7" name="Text 4"/>
          <p:cNvSpPr/>
          <p:nvPr/>
        </p:nvSpPr>
        <p:spPr>
          <a:xfrm>
            <a:off x="863798" y="6460450"/>
            <a:ext cx="7416403" cy="345519"/>
          </a:xfrm>
          <a:prstGeom prst="rect">
            <a:avLst/>
          </a:prstGeom>
          <a:noFill/>
          <a:ln/>
        </p:spPr>
        <p:txBody>
          <a:bodyPr wrap="none" lIns="0" tIns="0" rIns="0" bIns="0" rtlCol="0" anchor="t"/>
          <a:lstStyle/>
          <a:p>
            <a:pPr marL="0" indent="0" algn="ctr">
              <a:lnSpc>
                <a:spcPts val="2700"/>
              </a:lnSpc>
              <a:buNone/>
            </a:pPr>
            <a:endParaRPr lang="en-US" sz="1700" dirty="0"/>
          </a:p>
        </p:txBody>
      </p:sp>
      <p:pic>
        <p:nvPicPr>
          <p:cNvPr id="10" name="Picture 9"/>
          <p:cNvPicPr>
            <a:picLocks noChangeAspect="1"/>
          </p:cNvPicPr>
          <p:nvPr/>
        </p:nvPicPr>
        <p:blipFill>
          <a:blip r:embed="rId5">
            <a:duotone>
              <a:prstClr val="black"/>
              <a:srgbClr val="0000FF">
                <a:tint val="45000"/>
                <a:satMod val="400000"/>
              </a:srgbClr>
            </a:duotone>
            <a:extLst>
              <a:ext uri="{28A0092B-C50C-407E-A947-70E740481C1C}">
                <a14:useLocalDpi xmlns:a14="http://schemas.microsoft.com/office/drawing/2010/main" val="0"/>
              </a:ext>
            </a:extLst>
          </a:blip>
          <a:stretch>
            <a:fillRect/>
          </a:stretch>
        </p:blipFill>
        <p:spPr>
          <a:xfrm>
            <a:off x="1469633" y="1950591"/>
            <a:ext cx="6204727" cy="361113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869" y="5337809"/>
            <a:ext cx="9085053" cy="2590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42340" y="588407"/>
            <a:ext cx="5365433" cy="601861"/>
          </a:xfrm>
          <a:prstGeom prst="rect">
            <a:avLst/>
          </a:prstGeom>
          <a:noFill/>
          <a:ln/>
        </p:spPr>
        <p:txBody>
          <a:bodyPr wrap="none" lIns="0" tIns="0" rIns="0" bIns="0" rtlCol="0" anchor="t"/>
          <a:lstStyle/>
          <a:p>
            <a:pPr marL="0" indent="0" algn="l">
              <a:lnSpc>
                <a:spcPts val="4700"/>
              </a:lnSpc>
              <a:buNone/>
            </a:pPr>
            <a:r>
              <a:rPr lang="en-US" sz="3750" dirty="0">
                <a:solidFill>
                  <a:srgbClr val="F5F0F0"/>
                </a:solidFill>
                <a:latin typeface="Merriweather" pitchFamily="34" charset="0"/>
                <a:ea typeface="Merriweather" pitchFamily="34" charset="-122"/>
                <a:cs typeface="Merriweather" pitchFamily="34" charset="-120"/>
              </a:rPr>
              <a:t>Transformative Impact</a:t>
            </a:r>
            <a:endParaRPr lang="en-US" sz="3750" dirty="0"/>
          </a:p>
        </p:txBody>
      </p:sp>
      <p:sp>
        <p:nvSpPr>
          <p:cNvPr id="4" name="Text 1"/>
          <p:cNvSpPr/>
          <p:nvPr/>
        </p:nvSpPr>
        <p:spPr>
          <a:xfrm>
            <a:off x="6342340" y="1575316"/>
            <a:ext cx="2316837" cy="635556"/>
          </a:xfrm>
          <a:prstGeom prst="rect">
            <a:avLst/>
          </a:prstGeom>
          <a:noFill/>
          <a:ln/>
        </p:spPr>
        <p:txBody>
          <a:bodyPr wrap="none" lIns="0" tIns="0" rIns="0" bIns="0" rtlCol="0" anchor="t"/>
          <a:lstStyle/>
          <a:p>
            <a:pPr marL="0" indent="0" algn="ctr">
              <a:lnSpc>
                <a:spcPts val="5000"/>
              </a:lnSpc>
              <a:buNone/>
            </a:pPr>
            <a:r>
              <a:rPr lang="en-US" sz="5000" dirty="0">
                <a:solidFill>
                  <a:srgbClr val="E2E6E9"/>
                </a:solidFill>
                <a:latin typeface="Merriweather" pitchFamily="34" charset="0"/>
                <a:ea typeface="Merriweather" pitchFamily="34" charset="-122"/>
                <a:cs typeface="Merriweather" pitchFamily="34" charset="-120"/>
              </a:rPr>
              <a:t>70%</a:t>
            </a:r>
            <a:endParaRPr lang="en-US" sz="5000" dirty="0"/>
          </a:p>
        </p:txBody>
      </p:sp>
      <p:sp>
        <p:nvSpPr>
          <p:cNvPr id="5" name="Text 2"/>
          <p:cNvSpPr/>
          <p:nvPr/>
        </p:nvSpPr>
        <p:spPr>
          <a:xfrm>
            <a:off x="6342340" y="2451497"/>
            <a:ext cx="2316837" cy="601742"/>
          </a:xfrm>
          <a:prstGeom prst="rect">
            <a:avLst/>
          </a:prstGeom>
          <a:noFill/>
          <a:ln/>
        </p:spPr>
        <p:txBody>
          <a:bodyPr wrap="square" lIns="0" tIns="0" rIns="0" bIns="0" rtlCol="0" anchor="t"/>
          <a:lstStyle/>
          <a:p>
            <a:pPr marL="0" indent="0" algn="ctr">
              <a:lnSpc>
                <a:spcPts val="2350"/>
              </a:lnSpc>
              <a:buNone/>
            </a:pPr>
            <a:r>
              <a:rPr lang="en-US" sz="1850" dirty="0">
                <a:solidFill>
                  <a:srgbClr val="E2E6E9"/>
                </a:solidFill>
                <a:latin typeface="Merriweather" pitchFamily="34" charset="0"/>
                <a:ea typeface="Merriweather" pitchFamily="34" charset="-122"/>
                <a:cs typeface="Merriweather" pitchFamily="34" charset="-120"/>
              </a:rPr>
              <a:t>Reduction in Career Mismatches</a:t>
            </a:r>
            <a:endParaRPr lang="en-US" sz="1850" dirty="0"/>
          </a:p>
        </p:txBody>
      </p:sp>
      <p:sp>
        <p:nvSpPr>
          <p:cNvPr id="6" name="Text 3"/>
          <p:cNvSpPr/>
          <p:nvPr/>
        </p:nvSpPr>
        <p:spPr>
          <a:xfrm>
            <a:off x="6342340" y="3168729"/>
            <a:ext cx="2316837" cy="1848803"/>
          </a:xfrm>
          <a:prstGeom prst="rect">
            <a:avLst/>
          </a:prstGeom>
          <a:noFill/>
          <a:ln/>
        </p:spPr>
        <p:txBody>
          <a:bodyPr wrap="squar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Projected decrease in students entering unsuitable careers through our personalized guidance system</a:t>
            </a:r>
            <a:endParaRPr lang="en-US" sz="1500" dirty="0"/>
          </a:p>
        </p:txBody>
      </p:sp>
      <p:sp>
        <p:nvSpPr>
          <p:cNvPr id="7" name="Text 4"/>
          <p:cNvSpPr/>
          <p:nvPr/>
        </p:nvSpPr>
        <p:spPr>
          <a:xfrm>
            <a:off x="8899922" y="1575316"/>
            <a:ext cx="2316837" cy="635556"/>
          </a:xfrm>
          <a:prstGeom prst="rect">
            <a:avLst/>
          </a:prstGeom>
          <a:noFill/>
          <a:ln/>
        </p:spPr>
        <p:txBody>
          <a:bodyPr wrap="none" lIns="0" tIns="0" rIns="0" bIns="0" rtlCol="0" anchor="t"/>
          <a:lstStyle/>
          <a:p>
            <a:pPr marL="0" indent="0" algn="ctr">
              <a:lnSpc>
                <a:spcPts val="5000"/>
              </a:lnSpc>
              <a:buNone/>
            </a:pPr>
            <a:r>
              <a:rPr lang="en-US" sz="5000" dirty="0">
                <a:solidFill>
                  <a:srgbClr val="E2E6E9"/>
                </a:solidFill>
                <a:latin typeface="Merriweather" pitchFamily="34" charset="0"/>
                <a:ea typeface="Merriweather" pitchFamily="34" charset="-122"/>
                <a:cs typeface="Merriweather" pitchFamily="34" charset="-120"/>
              </a:rPr>
              <a:t>85%</a:t>
            </a:r>
            <a:endParaRPr lang="en-US" sz="5000" dirty="0"/>
          </a:p>
        </p:txBody>
      </p:sp>
      <p:sp>
        <p:nvSpPr>
          <p:cNvPr id="8" name="Text 5"/>
          <p:cNvSpPr/>
          <p:nvPr/>
        </p:nvSpPr>
        <p:spPr>
          <a:xfrm>
            <a:off x="8899922" y="2451497"/>
            <a:ext cx="2316837" cy="601742"/>
          </a:xfrm>
          <a:prstGeom prst="rect">
            <a:avLst/>
          </a:prstGeom>
          <a:noFill/>
          <a:ln/>
        </p:spPr>
        <p:txBody>
          <a:bodyPr wrap="square" lIns="0" tIns="0" rIns="0" bIns="0" rtlCol="0" anchor="t"/>
          <a:lstStyle/>
          <a:p>
            <a:pPr marL="0" indent="0" algn="ctr">
              <a:lnSpc>
                <a:spcPts val="2350"/>
              </a:lnSpc>
              <a:buNone/>
            </a:pPr>
            <a:r>
              <a:rPr lang="en-US" sz="1850" dirty="0">
                <a:solidFill>
                  <a:srgbClr val="E2E6E9"/>
                </a:solidFill>
                <a:latin typeface="Merriweather" pitchFamily="34" charset="0"/>
                <a:ea typeface="Merriweather" pitchFamily="34" charset="-122"/>
                <a:cs typeface="Merriweather" pitchFamily="34" charset="-120"/>
              </a:rPr>
              <a:t>User Engagement Rate</a:t>
            </a:r>
            <a:endParaRPr lang="en-US" sz="1850" dirty="0"/>
          </a:p>
        </p:txBody>
      </p:sp>
      <p:sp>
        <p:nvSpPr>
          <p:cNvPr id="9" name="Text 6"/>
          <p:cNvSpPr/>
          <p:nvPr/>
        </p:nvSpPr>
        <p:spPr>
          <a:xfrm>
            <a:off x="8899922" y="3168729"/>
            <a:ext cx="2316837" cy="1540669"/>
          </a:xfrm>
          <a:prstGeom prst="rect">
            <a:avLst/>
          </a:prstGeom>
          <a:noFill/>
          <a:ln/>
        </p:spPr>
        <p:txBody>
          <a:bodyPr wrap="squar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Expected sustained platform usage through gamification and real-time feedback mechanisms</a:t>
            </a:r>
            <a:endParaRPr lang="en-US" sz="1500" dirty="0"/>
          </a:p>
        </p:txBody>
      </p:sp>
      <p:sp>
        <p:nvSpPr>
          <p:cNvPr id="10" name="Text 7"/>
          <p:cNvSpPr/>
          <p:nvPr/>
        </p:nvSpPr>
        <p:spPr>
          <a:xfrm>
            <a:off x="11457503" y="1575316"/>
            <a:ext cx="2316837" cy="635556"/>
          </a:xfrm>
          <a:prstGeom prst="rect">
            <a:avLst/>
          </a:prstGeom>
          <a:noFill/>
          <a:ln/>
        </p:spPr>
        <p:txBody>
          <a:bodyPr wrap="none" lIns="0" tIns="0" rIns="0" bIns="0" rtlCol="0" anchor="t"/>
          <a:lstStyle/>
          <a:p>
            <a:pPr marL="0" indent="0" algn="ctr">
              <a:lnSpc>
                <a:spcPts val="5000"/>
              </a:lnSpc>
              <a:buNone/>
            </a:pPr>
            <a:r>
              <a:rPr lang="en-US" sz="5000" dirty="0">
                <a:solidFill>
                  <a:srgbClr val="E2E6E9"/>
                </a:solidFill>
                <a:latin typeface="Merriweather" pitchFamily="34" charset="0"/>
                <a:ea typeface="Merriweather" pitchFamily="34" charset="-122"/>
                <a:cs typeface="Merriweather" pitchFamily="34" charset="-120"/>
              </a:rPr>
              <a:t>Global</a:t>
            </a:r>
            <a:endParaRPr lang="en-US" sz="5000" dirty="0"/>
          </a:p>
        </p:txBody>
      </p:sp>
      <p:sp>
        <p:nvSpPr>
          <p:cNvPr id="11" name="Text 8"/>
          <p:cNvSpPr/>
          <p:nvPr/>
        </p:nvSpPr>
        <p:spPr>
          <a:xfrm>
            <a:off x="11457503" y="2451497"/>
            <a:ext cx="2316837" cy="300871"/>
          </a:xfrm>
          <a:prstGeom prst="rect">
            <a:avLst/>
          </a:prstGeom>
          <a:noFill/>
          <a:ln/>
        </p:spPr>
        <p:txBody>
          <a:bodyPr wrap="none" lIns="0" tIns="0" rIns="0" bIns="0" rtlCol="0" anchor="t"/>
          <a:lstStyle/>
          <a:p>
            <a:pPr marL="0" indent="0" algn="ctr">
              <a:lnSpc>
                <a:spcPts val="2350"/>
              </a:lnSpc>
              <a:buNone/>
            </a:pPr>
            <a:r>
              <a:rPr lang="en-US" sz="1850" dirty="0">
                <a:solidFill>
                  <a:srgbClr val="E2E6E9"/>
                </a:solidFill>
                <a:latin typeface="Merriweather" pitchFamily="34" charset="0"/>
                <a:ea typeface="Merriweather" pitchFamily="34" charset="-122"/>
                <a:cs typeface="Merriweather" pitchFamily="34" charset="-120"/>
              </a:rPr>
              <a:t>Scalability Potential</a:t>
            </a:r>
            <a:endParaRPr lang="en-US" sz="1850" dirty="0"/>
          </a:p>
        </p:txBody>
      </p:sp>
      <p:sp>
        <p:nvSpPr>
          <p:cNvPr id="12" name="Text 9"/>
          <p:cNvSpPr/>
          <p:nvPr/>
        </p:nvSpPr>
        <p:spPr>
          <a:xfrm>
            <a:off x="11457503" y="2867858"/>
            <a:ext cx="2316837" cy="1540669"/>
          </a:xfrm>
          <a:prstGeom prst="rect">
            <a:avLst/>
          </a:prstGeom>
          <a:noFill/>
          <a:ln/>
        </p:spPr>
        <p:txBody>
          <a:bodyPr wrap="squar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Cloud-based architecture designed for worldwide deployment across diverse educational systems</a:t>
            </a:r>
            <a:endParaRPr lang="en-US" sz="1500" dirty="0"/>
          </a:p>
        </p:txBody>
      </p:sp>
      <p:sp>
        <p:nvSpPr>
          <p:cNvPr id="13" name="Text 10"/>
          <p:cNvSpPr/>
          <p:nvPr/>
        </p:nvSpPr>
        <p:spPr>
          <a:xfrm>
            <a:off x="6631186" y="5450681"/>
            <a:ext cx="7143274" cy="924401"/>
          </a:xfrm>
          <a:prstGeom prst="rect">
            <a:avLst/>
          </a:prstGeom>
          <a:noFill/>
          <a:ln/>
        </p:spPr>
        <p:txBody>
          <a:bodyPr wrap="square" lIns="0" tIns="0" rIns="0" bIns="0" rtlCol="0" anchor="t"/>
          <a:lstStyle/>
          <a:p>
            <a:pPr marL="0" indent="0" algn="ctr">
              <a:lnSpc>
                <a:spcPts val="2400"/>
              </a:lnSpc>
              <a:buNone/>
            </a:pPr>
            <a:r>
              <a:rPr lang="en-US" sz="1500" i="1" dirty="0">
                <a:solidFill>
                  <a:srgbClr val="E2E6E9"/>
                </a:solidFill>
                <a:latin typeface="Merriweather" pitchFamily="34" charset="0"/>
                <a:ea typeface="Merriweather" pitchFamily="34" charset="-122"/>
                <a:cs typeface="Merriweather" pitchFamily="34" charset="-120"/>
              </a:rPr>
              <a:t>"This system nurtures excellence and empowers the next generation to make informed career decisions. Join us in guiding youth toward their optimal futures!"</a:t>
            </a:r>
            <a:endParaRPr lang="en-US" sz="1500" dirty="0"/>
          </a:p>
        </p:txBody>
      </p:sp>
      <p:sp>
        <p:nvSpPr>
          <p:cNvPr id="14" name="Shape 11"/>
          <p:cNvSpPr/>
          <p:nvPr/>
        </p:nvSpPr>
        <p:spPr>
          <a:xfrm>
            <a:off x="6342340" y="5234107"/>
            <a:ext cx="22860" cy="1357551"/>
          </a:xfrm>
          <a:prstGeom prst="rect">
            <a:avLst/>
          </a:prstGeom>
          <a:solidFill>
            <a:srgbClr val="609DFF"/>
          </a:solidFill>
          <a:ln/>
        </p:spPr>
      </p:sp>
      <p:sp>
        <p:nvSpPr>
          <p:cNvPr id="15" name="Text 12"/>
          <p:cNvSpPr/>
          <p:nvPr/>
        </p:nvSpPr>
        <p:spPr>
          <a:xfrm>
            <a:off x="6342340" y="6808232"/>
            <a:ext cx="7432119" cy="308134"/>
          </a:xfrm>
          <a:prstGeom prst="rect">
            <a:avLst/>
          </a:prstGeom>
          <a:noFill/>
          <a:ln/>
        </p:spPr>
        <p:txBody>
          <a:bodyPr wrap="none" lIns="0" tIns="0" rIns="0" bIns="0" rtlCol="0" anchor="t"/>
          <a:lstStyle/>
          <a:p>
            <a:pPr marL="0" indent="0" algn="ctr">
              <a:lnSpc>
                <a:spcPts val="2400"/>
              </a:lnSpc>
              <a:buNone/>
            </a:pPr>
            <a:r>
              <a:rPr lang="en-US" sz="1500" b="1" dirty="0">
                <a:solidFill>
                  <a:srgbClr val="E2E6E9"/>
                </a:solidFill>
                <a:latin typeface="Merriweather" pitchFamily="34" charset="0"/>
                <a:ea typeface="Merriweather" pitchFamily="34" charset="-122"/>
                <a:cs typeface="Merriweather" pitchFamily="34" charset="-120"/>
              </a:rPr>
              <a:t>Thank you for your time. We're excited to answer your questions!</a:t>
            </a:r>
            <a:endParaRPr lang="en-US" sz="1500" dirty="0"/>
          </a:p>
        </p:txBody>
      </p:sp>
      <p:sp>
        <p:nvSpPr>
          <p:cNvPr id="16" name="Text 13"/>
          <p:cNvSpPr/>
          <p:nvPr/>
        </p:nvSpPr>
        <p:spPr>
          <a:xfrm>
            <a:off x="6342340" y="7332940"/>
            <a:ext cx="7432119" cy="308134"/>
          </a:xfrm>
          <a:prstGeom prst="rect">
            <a:avLst/>
          </a:prstGeom>
          <a:noFill/>
          <a:ln/>
        </p:spPr>
        <p:txBody>
          <a:bodyPr wrap="non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Team Debug_Dynamos | NexHack 1.0</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71120"/>
            <a:ext cx="14630400" cy="3139440"/>
          </a:xfrm>
          <a:prstGeom prst="rect">
            <a:avLst/>
          </a:prstGeom>
        </p:spPr>
      </p:pic>
      <p:sp>
        <p:nvSpPr>
          <p:cNvPr id="3" name="Text 0"/>
          <p:cNvSpPr/>
          <p:nvPr/>
        </p:nvSpPr>
        <p:spPr>
          <a:xfrm>
            <a:off x="3281878" y="3623191"/>
            <a:ext cx="7609642"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The Career Confusion Crisis</a:t>
            </a:r>
            <a:endParaRPr lang="en-US" sz="4250" dirty="0"/>
          </a:p>
        </p:txBody>
      </p:sp>
      <p:sp>
        <p:nvSpPr>
          <p:cNvPr id="4" name="Shape 1"/>
          <p:cNvSpPr/>
          <p:nvPr/>
        </p:nvSpPr>
        <p:spPr>
          <a:xfrm>
            <a:off x="863798" y="4643199"/>
            <a:ext cx="4156948" cy="2641402"/>
          </a:xfrm>
          <a:prstGeom prst="roundRect">
            <a:avLst>
              <a:gd name="adj" fmla="val 3434"/>
            </a:avLst>
          </a:prstGeom>
          <a:solidFill>
            <a:srgbClr val="003180"/>
          </a:solidFill>
          <a:ln w="7620">
            <a:solidFill>
              <a:srgbClr val="194A99"/>
            </a:solidFill>
            <a:prstDash val="solid"/>
          </a:ln>
        </p:spPr>
      </p:sp>
      <p:sp>
        <p:nvSpPr>
          <p:cNvPr id="5" name="Text 2"/>
          <p:cNvSpPr/>
          <p:nvPr/>
        </p:nvSpPr>
        <p:spPr>
          <a:xfrm>
            <a:off x="1087279" y="4866680"/>
            <a:ext cx="2699623"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Digital Distractions</a:t>
            </a:r>
            <a:endParaRPr lang="en-US" sz="2100" dirty="0"/>
          </a:p>
        </p:txBody>
      </p:sp>
      <p:sp>
        <p:nvSpPr>
          <p:cNvPr id="6" name="Text 3"/>
          <p:cNvSpPr/>
          <p:nvPr/>
        </p:nvSpPr>
        <p:spPr>
          <a:xfrm>
            <a:off x="1087279" y="5333524"/>
            <a:ext cx="3709988" cy="1727597"/>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Youth aged 15-25 struggle with maintaining focus in our hyperconnected world, leading to poor decision-making in critical career choices.</a:t>
            </a:r>
            <a:endParaRPr lang="en-US" sz="1700" dirty="0"/>
          </a:p>
        </p:txBody>
      </p:sp>
      <p:sp>
        <p:nvSpPr>
          <p:cNvPr id="7" name="Shape 4"/>
          <p:cNvSpPr/>
          <p:nvPr/>
        </p:nvSpPr>
        <p:spPr>
          <a:xfrm>
            <a:off x="5236607" y="4643199"/>
            <a:ext cx="4157067" cy="2641402"/>
          </a:xfrm>
          <a:prstGeom prst="roundRect">
            <a:avLst>
              <a:gd name="adj" fmla="val 3434"/>
            </a:avLst>
          </a:prstGeom>
          <a:solidFill>
            <a:srgbClr val="003180"/>
          </a:solidFill>
          <a:ln w="7620">
            <a:solidFill>
              <a:srgbClr val="194A99"/>
            </a:solidFill>
            <a:prstDash val="solid"/>
          </a:ln>
        </p:spPr>
      </p:sp>
      <p:sp>
        <p:nvSpPr>
          <p:cNvPr id="8" name="Text 5"/>
          <p:cNvSpPr/>
          <p:nvPr/>
        </p:nvSpPr>
        <p:spPr>
          <a:xfrm>
            <a:off x="5460087" y="4866680"/>
            <a:ext cx="2699623"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Mismatched Careers</a:t>
            </a:r>
            <a:endParaRPr lang="en-US" sz="2100" dirty="0"/>
          </a:p>
        </p:txBody>
      </p:sp>
      <p:sp>
        <p:nvSpPr>
          <p:cNvPr id="9" name="Text 6"/>
          <p:cNvSpPr/>
          <p:nvPr/>
        </p:nvSpPr>
        <p:spPr>
          <a:xfrm>
            <a:off x="5460087" y="5333524"/>
            <a:ext cx="3710107" cy="1727597"/>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Studies show 70% of students end up in careers that don't align with their skills or interests, creating widespread unemployment and underutilized potential.</a:t>
            </a:r>
            <a:endParaRPr lang="en-US" sz="1700" dirty="0"/>
          </a:p>
        </p:txBody>
      </p:sp>
      <p:sp>
        <p:nvSpPr>
          <p:cNvPr id="10" name="Shape 7"/>
          <p:cNvSpPr/>
          <p:nvPr/>
        </p:nvSpPr>
        <p:spPr>
          <a:xfrm>
            <a:off x="9609534" y="4643199"/>
            <a:ext cx="4157067" cy="2641402"/>
          </a:xfrm>
          <a:prstGeom prst="roundRect">
            <a:avLst>
              <a:gd name="adj" fmla="val 3434"/>
            </a:avLst>
          </a:prstGeom>
          <a:solidFill>
            <a:srgbClr val="003180"/>
          </a:solidFill>
          <a:ln w="7620">
            <a:solidFill>
              <a:srgbClr val="194A99"/>
            </a:solidFill>
            <a:prstDash val="solid"/>
          </a:ln>
        </p:spPr>
      </p:sp>
      <p:sp>
        <p:nvSpPr>
          <p:cNvPr id="11" name="Text 8"/>
          <p:cNvSpPr/>
          <p:nvPr/>
        </p:nvSpPr>
        <p:spPr>
          <a:xfrm>
            <a:off x="9833015" y="4866680"/>
            <a:ext cx="2699623"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Generic Solutions</a:t>
            </a:r>
            <a:endParaRPr lang="en-US" sz="2100" dirty="0"/>
          </a:p>
        </p:txBody>
      </p:sp>
      <p:sp>
        <p:nvSpPr>
          <p:cNvPr id="12" name="Text 9"/>
          <p:cNvSpPr/>
          <p:nvPr/>
        </p:nvSpPr>
        <p:spPr>
          <a:xfrm>
            <a:off x="9833015" y="5333524"/>
            <a:ext cx="3710107" cy="1727597"/>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Traditional career counseling lacks personalization, real-time monitoring, and AI-driven feasibility analysis that today's youth desperately need.</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297748" y="544870"/>
            <a:ext cx="9119116" cy="674846"/>
          </a:xfrm>
          <a:prstGeom prst="rect">
            <a:avLst/>
          </a:prstGeom>
          <a:noFill/>
          <a:ln/>
        </p:spPr>
        <p:txBody>
          <a:bodyPr wrap="none" lIns="0" tIns="0" rIns="0" bIns="0" rtlCol="0" anchor="t"/>
          <a:lstStyle/>
          <a:p>
            <a:pPr marL="0" indent="0" algn="l">
              <a:lnSpc>
                <a:spcPts val="5300"/>
              </a:lnSpc>
              <a:buNone/>
            </a:pPr>
            <a:r>
              <a:rPr lang="en-US" sz="4250" u="sng" dirty="0">
                <a:solidFill>
                  <a:srgbClr val="F5F0F0"/>
                </a:solidFill>
                <a:latin typeface="Merriweather" pitchFamily="34" charset="0"/>
                <a:ea typeface="Merriweather" pitchFamily="34" charset="-122"/>
                <a:cs typeface="Merriweather" pitchFamily="34" charset="-120"/>
              </a:rPr>
              <a:t>Our AI-Powered Guidance Platform</a:t>
            </a:r>
            <a:endParaRPr lang="en-US" sz="4250" u="sng" dirty="0"/>
          </a:p>
        </p:txBody>
      </p:sp>
      <p:sp>
        <p:nvSpPr>
          <p:cNvPr id="3" name="Text 1"/>
          <p:cNvSpPr/>
          <p:nvPr/>
        </p:nvSpPr>
        <p:spPr>
          <a:xfrm>
            <a:off x="863798" y="1841786"/>
            <a:ext cx="7530822" cy="1036558"/>
          </a:xfrm>
          <a:prstGeom prst="rect">
            <a:avLst/>
          </a:prstGeom>
          <a:noFill/>
          <a:ln/>
        </p:spPr>
        <p:txBody>
          <a:bodyPr wrap="square" lIns="0" tIns="0" rIns="0" bIns="0" rtlCol="0" anchor="t"/>
          <a:lstStyle/>
          <a:p>
            <a:pPr marL="0" indent="0" algn="l">
              <a:lnSpc>
                <a:spcPts val="2700"/>
              </a:lnSpc>
              <a:buNone/>
            </a:pPr>
            <a:r>
              <a:rPr lang="en-US" sz="1400" dirty="0">
                <a:solidFill>
                  <a:srgbClr val="E2E6E9"/>
                </a:solidFill>
                <a:latin typeface="Merriweather" pitchFamily="34" charset="0"/>
                <a:ea typeface="Merriweather" pitchFamily="34" charset="-122"/>
                <a:cs typeface="Merriweather" pitchFamily="34" charset="-120"/>
              </a:rPr>
              <a:t>We've developed an innovative web and mobile application integrated with specialized hardware devices that revolutionizes career guidance for young people.</a:t>
            </a:r>
            <a:endParaRPr lang="en-US" sz="1400" dirty="0"/>
          </a:p>
        </p:txBody>
      </p:sp>
      <p:sp>
        <p:nvSpPr>
          <p:cNvPr id="4" name="Text 2"/>
          <p:cNvSpPr/>
          <p:nvPr/>
        </p:nvSpPr>
        <p:spPr>
          <a:xfrm>
            <a:off x="863798" y="2689146"/>
            <a:ext cx="7530822" cy="1727597"/>
          </a:xfrm>
          <a:prstGeom prst="rect">
            <a:avLst/>
          </a:prstGeom>
          <a:noFill/>
          <a:ln/>
        </p:spPr>
        <p:txBody>
          <a:bodyPr wrap="square" lIns="0" tIns="0" rIns="0" bIns="0" rtlCol="0" anchor="t"/>
          <a:lstStyle/>
          <a:p>
            <a:pPr marL="0" indent="0" algn="l">
              <a:lnSpc>
                <a:spcPts val="2700"/>
              </a:lnSpc>
              <a:buNone/>
            </a:pPr>
            <a:r>
              <a:rPr lang="en-US" sz="1400" dirty="0">
                <a:solidFill>
                  <a:srgbClr val="E2E6E9"/>
                </a:solidFill>
                <a:latin typeface="Merriweather" pitchFamily="34" charset="0"/>
                <a:ea typeface="Merriweather" pitchFamily="34" charset="-122"/>
                <a:cs typeface="Merriweather" pitchFamily="34" charset="-120"/>
              </a:rPr>
              <a:t>Our platform collects comprehensive user data including academic performance, personal interests, and psychometric assessments. Advanced AI and machine learning algorithms analyze this information using natural language processing to provide highly personalized career recommendations.</a:t>
            </a:r>
            <a:endParaRPr lang="en-US" sz="1400" dirty="0"/>
          </a:p>
        </p:txBody>
      </p:sp>
      <p:sp>
        <p:nvSpPr>
          <p:cNvPr id="5" name="Text 3"/>
          <p:cNvSpPr/>
          <p:nvPr/>
        </p:nvSpPr>
        <p:spPr>
          <a:xfrm>
            <a:off x="863798" y="4255251"/>
            <a:ext cx="7530822" cy="1036558"/>
          </a:xfrm>
          <a:prstGeom prst="rect">
            <a:avLst/>
          </a:prstGeom>
          <a:noFill/>
          <a:ln/>
        </p:spPr>
        <p:txBody>
          <a:bodyPr wrap="square" lIns="0" tIns="0" rIns="0" bIns="0" rtlCol="0" anchor="t"/>
          <a:lstStyle/>
          <a:p>
            <a:pPr marL="0" indent="0" algn="l">
              <a:lnSpc>
                <a:spcPts val="2700"/>
              </a:lnSpc>
              <a:buNone/>
            </a:pPr>
            <a:r>
              <a:rPr lang="en-US" sz="1400" dirty="0">
                <a:solidFill>
                  <a:srgbClr val="E2E6E9"/>
                </a:solidFill>
                <a:latin typeface="Merriweather" pitchFamily="34" charset="0"/>
                <a:ea typeface="Merriweather" pitchFamily="34" charset="-122"/>
                <a:cs typeface="Merriweather" pitchFamily="34" charset="-120"/>
              </a:rPr>
              <a:t>What sets us apart is our behavioral tracking capability through hardware monitoring, which ensures our suggestions are practically achievable based on real focus patterns and activities.</a:t>
            </a:r>
            <a:endParaRPr lang="en-US" sz="1400" dirty="0"/>
          </a:p>
        </p:txBody>
      </p:sp>
      <p:pic>
        <p:nvPicPr>
          <p:cNvPr id="6" name="Image 0" descr="preencoded.png"/>
          <p:cNvPicPr>
            <a:picLocks noChangeAspect="1"/>
          </p:cNvPicPr>
          <p:nvPr/>
        </p:nvPicPr>
        <p:blipFill>
          <a:blip r:embed="rId3"/>
          <a:stretch>
            <a:fillRect/>
          </a:stretch>
        </p:blipFill>
        <p:spPr>
          <a:xfrm>
            <a:off x="8531853" y="1514006"/>
            <a:ext cx="5770021" cy="6362303"/>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2865" b="8805"/>
          <a:stretch/>
        </p:blipFill>
        <p:spPr>
          <a:xfrm>
            <a:off x="387172" y="5264102"/>
            <a:ext cx="7943749" cy="24667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624"/>
          </a:xfrm>
          <a:prstGeom prst="rect">
            <a:avLst/>
          </a:prstGeom>
        </p:spPr>
      </p:pic>
      <p:sp>
        <p:nvSpPr>
          <p:cNvPr id="3" name="Text 0"/>
          <p:cNvSpPr/>
          <p:nvPr/>
        </p:nvSpPr>
        <p:spPr>
          <a:xfrm>
            <a:off x="6342340" y="588407"/>
            <a:ext cx="6588085" cy="635318"/>
          </a:xfrm>
          <a:prstGeom prst="rect">
            <a:avLst/>
          </a:prstGeom>
          <a:noFill/>
          <a:ln/>
        </p:spPr>
        <p:txBody>
          <a:bodyPr wrap="none" lIns="0" tIns="0" rIns="0" bIns="0" rtlCol="0" anchor="t"/>
          <a:lstStyle/>
          <a:p>
            <a:pPr marL="0" indent="0" algn="l">
              <a:lnSpc>
                <a:spcPts val="5000"/>
              </a:lnSpc>
              <a:buNone/>
            </a:pPr>
            <a:r>
              <a:rPr lang="en-US" sz="4000" dirty="0">
                <a:solidFill>
                  <a:srgbClr val="F5F0F0"/>
                </a:solidFill>
                <a:latin typeface="Merriweather" pitchFamily="34" charset="0"/>
                <a:ea typeface="Merriweather" pitchFamily="34" charset="-122"/>
                <a:cs typeface="Merriweather" pitchFamily="34" charset="-120"/>
              </a:rPr>
              <a:t>Clear Objectives and Vision</a:t>
            </a:r>
            <a:endParaRPr lang="en-US" sz="4000" dirty="0"/>
          </a:p>
        </p:txBody>
      </p:sp>
      <p:pic>
        <p:nvPicPr>
          <p:cNvPr id="4" name="Image 1" descr="preencoded.png"/>
          <p:cNvPicPr>
            <a:picLocks noChangeAspect="1"/>
          </p:cNvPicPr>
          <p:nvPr/>
        </p:nvPicPr>
        <p:blipFill>
          <a:blip r:embed="rId4"/>
          <a:stretch>
            <a:fillRect/>
          </a:stretch>
        </p:blipFill>
        <p:spPr>
          <a:xfrm>
            <a:off x="6342340" y="1528643"/>
            <a:ext cx="1016437" cy="2146578"/>
          </a:xfrm>
          <a:prstGeom prst="rect">
            <a:avLst/>
          </a:prstGeom>
        </p:spPr>
      </p:pic>
      <p:sp>
        <p:nvSpPr>
          <p:cNvPr id="5" name="Text 1"/>
          <p:cNvSpPr/>
          <p:nvPr/>
        </p:nvSpPr>
        <p:spPr>
          <a:xfrm>
            <a:off x="7562017" y="1731883"/>
            <a:ext cx="2541151" cy="317540"/>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Immediate Goals</a:t>
            </a:r>
            <a:endParaRPr lang="en-US" sz="2000" dirty="0"/>
          </a:p>
        </p:txBody>
      </p:sp>
      <p:sp>
        <p:nvSpPr>
          <p:cNvPr id="6" name="Text 2"/>
          <p:cNvSpPr/>
          <p:nvPr/>
        </p:nvSpPr>
        <p:spPr>
          <a:xfrm>
            <a:off x="7562017" y="2171343"/>
            <a:ext cx="6212443" cy="1300639"/>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Collect and analyze comprehensive user data to deliver personalized career suggestions while monitoring real-world activities to ensure feasibility and alignment with individual capabilities.</a:t>
            </a:r>
            <a:endParaRPr lang="en-US" sz="1600" dirty="0"/>
          </a:p>
        </p:txBody>
      </p:sp>
      <p:pic>
        <p:nvPicPr>
          <p:cNvPr id="7" name="Image 2" descr="preencoded.png"/>
          <p:cNvPicPr>
            <a:picLocks noChangeAspect="1"/>
          </p:cNvPicPr>
          <p:nvPr/>
        </p:nvPicPr>
        <p:blipFill>
          <a:blip r:embed="rId5"/>
          <a:stretch>
            <a:fillRect/>
          </a:stretch>
        </p:blipFill>
        <p:spPr>
          <a:xfrm>
            <a:off x="6342340" y="3675221"/>
            <a:ext cx="1016437" cy="2146578"/>
          </a:xfrm>
          <a:prstGeom prst="rect">
            <a:avLst/>
          </a:prstGeom>
        </p:spPr>
      </p:pic>
      <p:sp>
        <p:nvSpPr>
          <p:cNvPr id="8" name="Text 3"/>
          <p:cNvSpPr/>
          <p:nvPr/>
        </p:nvSpPr>
        <p:spPr>
          <a:xfrm>
            <a:off x="7562017" y="3878461"/>
            <a:ext cx="2541151" cy="317540"/>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Expected Outcomes</a:t>
            </a:r>
            <a:endParaRPr lang="en-US" sz="2000" dirty="0"/>
          </a:p>
        </p:txBody>
      </p:sp>
      <p:sp>
        <p:nvSpPr>
          <p:cNvPr id="9" name="Text 4"/>
          <p:cNvSpPr/>
          <p:nvPr/>
        </p:nvSpPr>
        <p:spPr>
          <a:xfrm>
            <a:off x="7562017" y="4317921"/>
            <a:ext cx="6212443" cy="1300639"/>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Significantly reduce career confusion by providing clear skill development roadmaps, relevant course recommendations, and targeted internship opportunities that match user focus patterns.</a:t>
            </a:r>
            <a:endParaRPr lang="en-US" sz="1600" dirty="0"/>
          </a:p>
        </p:txBody>
      </p:sp>
      <p:pic>
        <p:nvPicPr>
          <p:cNvPr id="10" name="Image 3" descr="preencoded.png"/>
          <p:cNvPicPr>
            <a:picLocks noChangeAspect="1"/>
          </p:cNvPicPr>
          <p:nvPr/>
        </p:nvPicPr>
        <p:blipFill>
          <a:blip r:embed="rId6"/>
          <a:stretch>
            <a:fillRect/>
          </a:stretch>
        </p:blipFill>
        <p:spPr>
          <a:xfrm>
            <a:off x="6342340" y="5821799"/>
            <a:ext cx="1016437" cy="1821418"/>
          </a:xfrm>
          <a:prstGeom prst="rect">
            <a:avLst/>
          </a:prstGeom>
        </p:spPr>
      </p:pic>
      <p:sp>
        <p:nvSpPr>
          <p:cNvPr id="11" name="Text 5"/>
          <p:cNvSpPr/>
          <p:nvPr/>
        </p:nvSpPr>
        <p:spPr>
          <a:xfrm>
            <a:off x="7562017" y="6025039"/>
            <a:ext cx="2541151" cy="317540"/>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Long-Term Vision</a:t>
            </a:r>
            <a:endParaRPr lang="en-US" sz="2000" dirty="0"/>
          </a:p>
        </p:txBody>
      </p:sp>
      <p:sp>
        <p:nvSpPr>
          <p:cNvPr id="12" name="Text 6"/>
          <p:cNvSpPr/>
          <p:nvPr/>
        </p:nvSpPr>
        <p:spPr>
          <a:xfrm>
            <a:off x="7562017" y="6464498"/>
            <a:ext cx="6212443" cy="975479"/>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Scale our platform globally for youth worldwide, integrating VR career simulations and predictive job market analytics to create the ultimate career guidance ecosystem.</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646051" y="591860"/>
            <a:ext cx="6319004" cy="672346"/>
          </a:xfrm>
          <a:prstGeom prst="rect">
            <a:avLst/>
          </a:prstGeom>
          <a:noFill/>
          <a:ln/>
        </p:spPr>
        <p:txBody>
          <a:bodyPr wrap="none" lIns="0" tIns="0" rIns="0" bIns="0" rtlCol="0" anchor="t"/>
          <a:lstStyle/>
          <a:p>
            <a:pPr marL="0" indent="0" algn="l">
              <a:lnSpc>
                <a:spcPts val="5250"/>
              </a:lnSpc>
              <a:buNone/>
            </a:pPr>
            <a:r>
              <a:rPr lang="en-US" sz="4200" u="sng" dirty="0">
                <a:solidFill>
                  <a:srgbClr val="F5F0F0"/>
                </a:solidFill>
                <a:latin typeface="Merriweather" pitchFamily="34" charset="0"/>
                <a:ea typeface="Merriweather" pitchFamily="34" charset="-122"/>
                <a:cs typeface="Merriweather" pitchFamily="34" charset="-120"/>
              </a:rPr>
              <a:t>Robust Tech Foundation</a:t>
            </a:r>
            <a:endParaRPr lang="en-US" sz="4200" u="sng" dirty="0"/>
          </a:p>
        </p:txBody>
      </p:sp>
      <p:pic>
        <p:nvPicPr>
          <p:cNvPr id="3" name="Image 0" descr="preencoded.png"/>
          <p:cNvPicPr>
            <a:picLocks noChangeAspect="1"/>
          </p:cNvPicPr>
          <p:nvPr/>
        </p:nvPicPr>
        <p:blipFill>
          <a:blip r:embed="rId3"/>
          <a:stretch>
            <a:fillRect/>
          </a:stretch>
        </p:blipFill>
        <p:spPr>
          <a:xfrm>
            <a:off x="860703" y="1694498"/>
            <a:ext cx="645438" cy="645438"/>
          </a:xfrm>
          <a:prstGeom prst="rect">
            <a:avLst/>
          </a:prstGeom>
        </p:spPr>
      </p:pic>
      <p:sp>
        <p:nvSpPr>
          <p:cNvPr id="4" name="Text 1"/>
          <p:cNvSpPr/>
          <p:nvPr/>
        </p:nvSpPr>
        <p:spPr>
          <a:xfrm>
            <a:off x="860703" y="2608898"/>
            <a:ext cx="2689741" cy="336113"/>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Merriweather" pitchFamily="34" charset="0"/>
                <a:ea typeface="Merriweather" pitchFamily="34" charset="-122"/>
                <a:cs typeface="Merriweather" pitchFamily="34" charset="-120"/>
              </a:rPr>
              <a:t>Backend Systems</a:t>
            </a:r>
            <a:endParaRPr lang="en-US" sz="2100" dirty="0"/>
          </a:p>
        </p:txBody>
      </p:sp>
      <p:sp>
        <p:nvSpPr>
          <p:cNvPr id="5" name="Text 2"/>
          <p:cNvSpPr/>
          <p:nvPr/>
        </p:nvSpPr>
        <p:spPr>
          <a:xfrm>
            <a:off x="860703" y="3074075"/>
            <a:ext cx="6319957" cy="1376839"/>
          </a:xfrm>
          <a:prstGeom prst="rect">
            <a:avLst/>
          </a:prstGeom>
          <a:noFill/>
          <a:ln/>
        </p:spPr>
        <p:txBody>
          <a:bodyPr wrap="square" lIns="0" tIns="0" rIns="0" bIns="0" rtlCol="0" anchor="t"/>
          <a:lstStyle/>
          <a:p>
            <a:pPr marL="0" indent="0" algn="l">
              <a:lnSpc>
                <a:spcPts val="2700"/>
              </a:lnSpc>
              <a:buNone/>
            </a:pPr>
            <a:r>
              <a:rPr lang="en-US" sz="1650" dirty="0">
                <a:solidFill>
                  <a:srgbClr val="E2E6E9"/>
                </a:solidFill>
                <a:latin typeface="Merriweather" pitchFamily="34" charset="0"/>
                <a:ea typeface="Merriweather" pitchFamily="34" charset="-122"/>
                <a:cs typeface="Merriweather" pitchFamily="34" charset="-120"/>
              </a:rPr>
              <a:t>Python with Flask framework powers our robust backend infrastructure, handling complex AI computations and user data processing with enterprise-grade reliability and scalability.</a:t>
            </a:r>
            <a:endParaRPr lang="en-US" sz="1650" dirty="0"/>
          </a:p>
        </p:txBody>
      </p:sp>
      <p:pic>
        <p:nvPicPr>
          <p:cNvPr id="6" name="Image 1" descr="preencoded.png"/>
          <p:cNvPicPr>
            <a:picLocks noChangeAspect="1"/>
          </p:cNvPicPr>
          <p:nvPr/>
        </p:nvPicPr>
        <p:blipFill>
          <a:blip r:embed="rId4"/>
          <a:stretch>
            <a:fillRect/>
          </a:stretch>
        </p:blipFill>
        <p:spPr>
          <a:xfrm>
            <a:off x="7449622" y="1694498"/>
            <a:ext cx="645438" cy="645438"/>
          </a:xfrm>
          <a:prstGeom prst="rect">
            <a:avLst/>
          </a:prstGeom>
        </p:spPr>
      </p:pic>
      <p:sp>
        <p:nvSpPr>
          <p:cNvPr id="7" name="Text 3"/>
          <p:cNvSpPr/>
          <p:nvPr/>
        </p:nvSpPr>
        <p:spPr>
          <a:xfrm>
            <a:off x="7449622" y="2608898"/>
            <a:ext cx="2693432" cy="336113"/>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Merriweather" pitchFamily="34" charset="0"/>
                <a:ea typeface="Merriweather" pitchFamily="34" charset="-122"/>
                <a:cs typeface="Merriweather" pitchFamily="34" charset="-120"/>
              </a:rPr>
              <a:t>Frontend Experience</a:t>
            </a:r>
            <a:endParaRPr lang="en-US" sz="2100" dirty="0"/>
          </a:p>
        </p:txBody>
      </p:sp>
      <p:sp>
        <p:nvSpPr>
          <p:cNvPr id="8" name="Text 4"/>
          <p:cNvSpPr/>
          <p:nvPr/>
        </p:nvSpPr>
        <p:spPr>
          <a:xfrm>
            <a:off x="7449622" y="3074075"/>
            <a:ext cx="6320076" cy="1032629"/>
          </a:xfrm>
          <a:prstGeom prst="rect">
            <a:avLst/>
          </a:prstGeom>
          <a:noFill/>
          <a:ln/>
        </p:spPr>
        <p:txBody>
          <a:bodyPr wrap="square" lIns="0" tIns="0" rIns="0" bIns="0" rtlCol="0" anchor="t"/>
          <a:lstStyle/>
          <a:p>
            <a:pPr marL="0" indent="0" algn="l">
              <a:lnSpc>
                <a:spcPts val="2700"/>
              </a:lnSpc>
              <a:buNone/>
            </a:pPr>
            <a:r>
              <a:rPr lang="en-US" sz="1650" dirty="0">
                <a:solidFill>
                  <a:srgbClr val="E2E6E9"/>
                </a:solidFill>
                <a:latin typeface="Merriweather" pitchFamily="34" charset="0"/>
                <a:ea typeface="Merriweather" pitchFamily="34" charset="-122"/>
                <a:cs typeface="Merriweather" pitchFamily="34" charset="-120"/>
              </a:rPr>
              <a:t>JavaScript with React creates an intuitive, responsive user interface that adapts seamlessly across devices, ensuring exceptional user experience on web and mobile platforms.</a:t>
            </a:r>
            <a:endParaRPr lang="en-US" sz="1650" dirty="0"/>
          </a:p>
        </p:txBody>
      </p:sp>
      <p:pic>
        <p:nvPicPr>
          <p:cNvPr id="9" name="Image 2" descr="preencoded.png"/>
          <p:cNvPicPr>
            <a:picLocks noChangeAspect="1"/>
          </p:cNvPicPr>
          <p:nvPr/>
        </p:nvPicPr>
        <p:blipFill>
          <a:blip r:embed="rId5"/>
          <a:stretch>
            <a:fillRect/>
          </a:stretch>
        </p:blipFill>
        <p:spPr>
          <a:xfrm>
            <a:off x="860703" y="4881205"/>
            <a:ext cx="645438" cy="645438"/>
          </a:xfrm>
          <a:prstGeom prst="rect">
            <a:avLst/>
          </a:prstGeom>
        </p:spPr>
      </p:pic>
      <p:sp>
        <p:nvSpPr>
          <p:cNvPr id="10" name="Text 5"/>
          <p:cNvSpPr/>
          <p:nvPr/>
        </p:nvSpPr>
        <p:spPr>
          <a:xfrm>
            <a:off x="860703" y="5795605"/>
            <a:ext cx="2785348" cy="336113"/>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Merriweather" pitchFamily="34" charset="0"/>
                <a:ea typeface="Merriweather" pitchFamily="34" charset="-122"/>
                <a:cs typeface="Merriweather" pitchFamily="34" charset="-120"/>
              </a:rPr>
              <a:t>Hardware Integration</a:t>
            </a:r>
            <a:endParaRPr lang="en-US" sz="2100" dirty="0"/>
          </a:p>
        </p:txBody>
      </p:sp>
      <p:sp>
        <p:nvSpPr>
          <p:cNvPr id="11" name="Text 6"/>
          <p:cNvSpPr/>
          <p:nvPr/>
        </p:nvSpPr>
        <p:spPr>
          <a:xfrm>
            <a:off x="860703" y="6260783"/>
            <a:ext cx="6319957" cy="1032629"/>
          </a:xfrm>
          <a:prstGeom prst="rect">
            <a:avLst/>
          </a:prstGeom>
          <a:noFill/>
          <a:ln/>
        </p:spPr>
        <p:txBody>
          <a:bodyPr wrap="square" lIns="0" tIns="0" rIns="0" bIns="0" rtlCol="0" anchor="t"/>
          <a:lstStyle/>
          <a:p>
            <a:pPr marL="0" indent="0" algn="l">
              <a:lnSpc>
                <a:spcPts val="2700"/>
              </a:lnSpc>
              <a:buNone/>
            </a:pPr>
            <a:r>
              <a:rPr lang="en-US" sz="1650" dirty="0">
                <a:solidFill>
                  <a:srgbClr val="E2E6E9"/>
                </a:solidFill>
                <a:latin typeface="Merriweather" pitchFamily="34" charset="0"/>
                <a:ea typeface="Merriweather" pitchFamily="34" charset="-122"/>
                <a:cs typeface="Merriweather" pitchFamily="34" charset="-120"/>
              </a:rPr>
              <a:t>C++ firmware on Arduino/ESP32 platforms enables real-time sensor data collection through Bluetooth and MQTT protocols, bridging physical activity with digital insights.</a:t>
            </a:r>
            <a:endParaRPr lang="en-US" sz="1650" dirty="0"/>
          </a:p>
        </p:txBody>
      </p:sp>
      <p:pic>
        <p:nvPicPr>
          <p:cNvPr id="12" name="Image 3" descr="preencoded.png"/>
          <p:cNvPicPr>
            <a:picLocks noChangeAspect="1"/>
          </p:cNvPicPr>
          <p:nvPr/>
        </p:nvPicPr>
        <p:blipFill>
          <a:blip r:embed="rId6"/>
          <a:stretch>
            <a:fillRect/>
          </a:stretch>
        </p:blipFill>
        <p:spPr>
          <a:xfrm>
            <a:off x="7449622" y="4881205"/>
            <a:ext cx="645438" cy="645438"/>
          </a:xfrm>
          <a:prstGeom prst="rect">
            <a:avLst/>
          </a:prstGeom>
        </p:spPr>
      </p:pic>
      <p:sp>
        <p:nvSpPr>
          <p:cNvPr id="13" name="Text 7"/>
          <p:cNvSpPr/>
          <p:nvPr/>
        </p:nvSpPr>
        <p:spPr>
          <a:xfrm>
            <a:off x="7449622" y="5795605"/>
            <a:ext cx="2689741" cy="336113"/>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Merriweather" pitchFamily="34" charset="0"/>
                <a:ea typeface="Merriweather" pitchFamily="34" charset="-122"/>
                <a:cs typeface="Merriweather" pitchFamily="34" charset="-120"/>
              </a:rPr>
              <a:t>AI/ML Stack</a:t>
            </a:r>
            <a:endParaRPr lang="en-US" sz="2100" dirty="0"/>
          </a:p>
        </p:txBody>
      </p:sp>
      <p:sp>
        <p:nvSpPr>
          <p:cNvPr id="14" name="Text 8"/>
          <p:cNvSpPr/>
          <p:nvPr/>
        </p:nvSpPr>
        <p:spPr>
          <a:xfrm>
            <a:off x="7449622" y="6260783"/>
            <a:ext cx="6320076" cy="1376839"/>
          </a:xfrm>
          <a:prstGeom prst="rect">
            <a:avLst/>
          </a:prstGeom>
          <a:noFill/>
          <a:ln/>
        </p:spPr>
        <p:txBody>
          <a:bodyPr wrap="square" lIns="0" tIns="0" rIns="0" bIns="0" rtlCol="0" anchor="t"/>
          <a:lstStyle/>
          <a:p>
            <a:pPr marL="0" indent="0" algn="l">
              <a:lnSpc>
                <a:spcPts val="2700"/>
              </a:lnSpc>
              <a:buNone/>
            </a:pPr>
            <a:r>
              <a:rPr lang="en-US" sz="1650" dirty="0">
                <a:solidFill>
                  <a:srgbClr val="E2E6E9"/>
                </a:solidFill>
                <a:latin typeface="Merriweather" pitchFamily="34" charset="0"/>
                <a:ea typeface="Merriweather" pitchFamily="34" charset="-122"/>
                <a:cs typeface="Merriweather" pitchFamily="34" charset="-120"/>
              </a:rPr>
              <a:t>Scikit-learn for machine learning models, spaCy for natural language processing, and MySQL for secure data management, integrated with O*NET APIs for current industry trends.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210169" y="364046"/>
            <a:ext cx="5399365"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Seamless User Flow</a:t>
            </a:r>
            <a:endParaRPr lang="en-US" sz="4250" dirty="0"/>
          </a:p>
        </p:txBody>
      </p:sp>
      <p:sp>
        <p:nvSpPr>
          <p:cNvPr id="3" name="Text 1"/>
          <p:cNvSpPr/>
          <p:nvPr/>
        </p:nvSpPr>
        <p:spPr>
          <a:xfrm>
            <a:off x="863798" y="1247845"/>
            <a:ext cx="215860" cy="269915"/>
          </a:xfrm>
          <a:prstGeom prst="rect">
            <a:avLst/>
          </a:prstGeom>
          <a:noFill/>
          <a:ln/>
        </p:spPr>
        <p:txBody>
          <a:bodyPr wrap="none" lIns="0" tIns="0" rIns="0" bIns="0" rtlCol="0" anchor="t"/>
          <a:lstStyle/>
          <a:p>
            <a:pPr marL="0" indent="0" algn="l">
              <a:lnSpc>
                <a:spcPts val="2700"/>
              </a:lnSpc>
              <a:buNone/>
            </a:pPr>
            <a:r>
              <a:rPr lang="en-US" sz="1400" dirty="0">
                <a:solidFill>
                  <a:srgbClr val="E2E6E9"/>
                </a:solidFill>
                <a:latin typeface="Merriweather Light" pitchFamily="34" charset="0"/>
                <a:ea typeface="Merriweather Light" pitchFamily="34" charset="-122"/>
                <a:cs typeface="Merriweather Light" pitchFamily="34" charset="-120"/>
              </a:rPr>
              <a:t>01</a:t>
            </a:r>
            <a:endParaRPr lang="en-US" sz="1400" dirty="0"/>
          </a:p>
        </p:txBody>
      </p:sp>
      <p:sp>
        <p:nvSpPr>
          <p:cNvPr id="4" name="Shape 2"/>
          <p:cNvSpPr/>
          <p:nvPr/>
        </p:nvSpPr>
        <p:spPr>
          <a:xfrm>
            <a:off x="863798" y="1584316"/>
            <a:ext cx="4156948" cy="30480"/>
          </a:xfrm>
          <a:prstGeom prst="rect">
            <a:avLst/>
          </a:prstGeom>
          <a:solidFill>
            <a:srgbClr val="609DFF"/>
          </a:solidFill>
          <a:ln/>
        </p:spPr>
      </p:sp>
      <p:sp>
        <p:nvSpPr>
          <p:cNvPr id="5" name="Text 3"/>
          <p:cNvSpPr/>
          <p:nvPr/>
        </p:nvSpPr>
        <p:spPr>
          <a:xfrm>
            <a:off x="863798" y="1753147"/>
            <a:ext cx="2699623" cy="337304"/>
          </a:xfrm>
          <a:prstGeom prst="rect">
            <a:avLst/>
          </a:prstGeom>
          <a:noFill/>
          <a:ln/>
        </p:spPr>
        <p:txBody>
          <a:bodyPr wrap="none" lIns="0" tIns="0" rIns="0" bIns="0" rtlCol="0" anchor="t"/>
          <a:lstStyle/>
          <a:p>
            <a:pPr marL="0" indent="0" algn="l">
              <a:lnSpc>
                <a:spcPts val="2650"/>
              </a:lnSpc>
              <a:buNone/>
            </a:pPr>
            <a:r>
              <a:rPr lang="en-US" dirty="0">
                <a:solidFill>
                  <a:srgbClr val="E2E6E9"/>
                </a:solidFill>
                <a:latin typeface="Merriweather" pitchFamily="34" charset="0"/>
                <a:ea typeface="Merriweather" pitchFamily="34" charset="-122"/>
                <a:cs typeface="Merriweather" pitchFamily="34" charset="-120"/>
              </a:rPr>
              <a:t>User Registration</a:t>
            </a:r>
            <a:endParaRPr lang="en-US" dirty="0"/>
          </a:p>
        </p:txBody>
      </p:sp>
      <p:sp>
        <p:nvSpPr>
          <p:cNvPr id="6" name="Text 4"/>
          <p:cNvSpPr/>
          <p:nvPr/>
        </p:nvSpPr>
        <p:spPr>
          <a:xfrm>
            <a:off x="863798" y="2219991"/>
            <a:ext cx="4156948" cy="1382078"/>
          </a:xfrm>
          <a:prstGeom prst="rect">
            <a:avLst/>
          </a:prstGeom>
          <a:noFill/>
          <a:ln/>
        </p:spPr>
        <p:txBody>
          <a:bodyPr wrap="square" lIns="0" tIns="0" rIns="0" bIns="0" rtlCol="0" anchor="t"/>
          <a:lstStyle/>
          <a:p>
            <a:pPr marL="0" indent="0" algn="l">
              <a:lnSpc>
                <a:spcPts val="2700"/>
              </a:lnSpc>
              <a:buNone/>
            </a:pPr>
            <a:r>
              <a:rPr lang="en-US" sz="1400" dirty="0">
                <a:solidFill>
                  <a:srgbClr val="E2E6E9"/>
                </a:solidFill>
                <a:latin typeface="Merriweather" pitchFamily="34" charset="0"/>
                <a:ea typeface="Merriweather" pitchFamily="34" charset="-122"/>
                <a:cs typeface="Merriweather" pitchFamily="34" charset="-120"/>
              </a:rPr>
              <a:t>Simple onboarding process captures basic profile information and career interests through an intuitive interface designed for young users.</a:t>
            </a:r>
            <a:endParaRPr lang="en-US" sz="1400" dirty="0"/>
          </a:p>
        </p:txBody>
      </p:sp>
      <p:sp>
        <p:nvSpPr>
          <p:cNvPr id="7" name="Text 5"/>
          <p:cNvSpPr/>
          <p:nvPr/>
        </p:nvSpPr>
        <p:spPr>
          <a:xfrm>
            <a:off x="5236607" y="1247845"/>
            <a:ext cx="215860" cy="269915"/>
          </a:xfrm>
          <a:prstGeom prst="rect">
            <a:avLst/>
          </a:prstGeom>
          <a:noFill/>
          <a:ln/>
        </p:spPr>
        <p:txBody>
          <a:bodyPr wrap="none" lIns="0" tIns="0" rIns="0" bIns="0" rtlCol="0" anchor="t"/>
          <a:lstStyle/>
          <a:p>
            <a:pPr marL="0" indent="0" algn="l">
              <a:lnSpc>
                <a:spcPts val="2700"/>
              </a:lnSpc>
              <a:buNone/>
            </a:pPr>
            <a:r>
              <a:rPr lang="en-US" sz="1400" dirty="0">
                <a:solidFill>
                  <a:srgbClr val="E2E6E9"/>
                </a:solidFill>
                <a:latin typeface="Merriweather Light" pitchFamily="34" charset="0"/>
                <a:ea typeface="Merriweather Light" pitchFamily="34" charset="-122"/>
                <a:cs typeface="Merriweather Light" pitchFamily="34" charset="-120"/>
              </a:rPr>
              <a:t>02</a:t>
            </a:r>
            <a:endParaRPr lang="en-US" sz="1400" dirty="0"/>
          </a:p>
        </p:txBody>
      </p:sp>
      <p:sp>
        <p:nvSpPr>
          <p:cNvPr id="8" name="Shape 6"/>
          <p:cNvSpPr/>
          <p:nvPr/>
        </p:nvSpPr>
        <p:spPr>
          <a:xfrm>
            <a:off x="5236607" y="1584316"/>
            <a:ext cx="4157067" cy="30480"/>
          </a:xfrm>
          <a:prstGeom prst="rect">
            <a:avLst/>
          </a:prstGeom>
          <a:solidFill>
            <a:srgbClr val="609DFF"/>
          </a:solidFill>
          <a:ln/>
        </p:spPr>
      </p:sp>
      <p:sp>
        <p:nvSpPr>
          <p:cNvPr id="9" name="Text 7"/>
          <p:cNvSpPr/>
          <p:nvPr/>
        </p:nvSpPr>
        <p:spPr>
          <a:xfrm>
            <a:off x="5236607" y="1753147"/>
            <a:ext cx="2699623" cy="337304"/>
          </a:xfrm>
          <a:prstGeom prst="rect">
            <a:avLst/>
          </a:prstGeom>
          <a:noFill/>
          <a:ln/>
        </p:spPr>
        <p:txBody>
          <a:bodyPr wrap="none" lIns="0" tIns="0" rIns="0" bIns="0" rtlCol="0" anchor="t"/>
          <a:lstStyle/>
          <a:p>
            <a:pPr marL="0" indent="0" algn="l">
              <a:lnSpc>
                <a:spcPts val="2650"/>
              </a:lnSpc>
              <a:buNone/>
            </a:pPr>
            <a:r>
              <a:rPr lang="en-US" dirty="0">
                <a:solidFill>
                  <a:srgbClr val="E2E6E9"/>
                </a:solidFill>
                <a:latin typeface="Merriweather" pitchFamily="34" charset="0"/>
                <a:ea typeface="Merriweather" pitchFamily="34" charset="-122"/>
                <a:cs typeface="Merriweather" pitchFamily="34" charset="-120"/>
              </a:rPr>
              <a:t>Data Collection</a:t>
            </a:r>
            <a:endParaRPr lang="en-US" dirty="0"/>
          </a:p>
        </p:txBody>
      </p:sp>
      <p:sp>
        <p:nvSpPr>
          <p:cNvPr id="10" name="Text 8"/>
          <p:cNvSpPr/>
          <p:nvPr/>
        </p:nvSpPr>
        <p:spPr>
          <a:xfrm>
            <a:off x="5236607" y="2219991"/>
            <a:ext cx="4157067" cy="1727597"/>
          </a:xfrm>
          <a:prstGeom prst="rect">
            <a:avLst/>
          </a:prstGeom>
          <a:noFill/>
          <a:ln/>
        </p:spPr>
        <p:txBody>
          <a:bodyPr wrap="square" lIns="0" tIns="0" rIns="0" bIns="0" rtlCol="0" anchor="t"/>
          <a:lstStyle/>
          <a:p>
            <a:pPr marL="0" indent="0" algn="l">
              <a:lnSpc>
                <a:spcPts val="2700"/>
              </a:lnSpc>
              <a:buNone/>
            </a:pPr>
            <a:r>
              <a:rPr lang="en-US" sz="1400" dirty="0">
                <a:solidFill>
                  <a:srgbClr val="E2E6E9"/>
                </a:solidFill>
                <a:latin typeface="Merriweather" pitchFamily="34" charset="0"/>
                <a:ea typeface="Merriweather" pitchFamily="34" charset="-122"/>
                <a:cs typeface="Merriweather" pitchFamily="34" charset="-120"/>
              </a:rPr>
              <a:t>Comprehensive assessment through interactive forms, psychometric quizzes, and academic history input creates a detailed user profile foundation.</a:t>
            </a:r>
            <a:endParaRPr lang="en-US" sz="1400" dirty="0"/>
          </a:p>
        </p:txBody>
      </p:sp>
      <p:sp>
        <p:nvSpPr>
          <p:cNvPr id="11" name="Text 9"/>
          <p:cNvSpPr/>
          <p:nvPr/>
        </p:nvSpPr>
        <p:spPr>
          <a:xfrm>
            <a:off x="9609534" y="1247845"/>
            <a:ext cx="215860" cy="269915"/>
          </a:xfrm>
          <a:prstGeom prst="rect">
            <a:avLst/>
          </a:prstGeom>
          <a:noFill/>
          <a:ln/>
        </p:spPr>
        <p:txBody>
          <a:bodyPr wrap="none" lIns="0" tIns="0" rIns="0" bIns="0" rtlCol="0" anchor="t"/>
          <a:lstStyle/>
          <a:p>
            <a:pPr marL="0" indent="0" algn="l">
              <a:lnSpc>
                <a:spcPts val="2700"/>
              </a:lnSpc>
              <a:buNone/>
            </a:pPr>
            <a:r>
              <a:rPr lang="en-US" sz="1400" dirty="0">
                <a:solidFill>
                  <a:srgbClr val="E2E6E9"/>
                </a:solidFill>
                <a:latin typeface="Merriweather Light" pitchFamily="34" charset="0"/>
                <a:ea typeface="Merriweather Light" pitchFamily="34" charset="-122"/>
                <a:cs typeface="Merriweather Light" pitchFamily="34" charset="-120"/>
              </a:rPr>
              <a:t>03</a:t>
            </a:r>
            <a:endParaRPr lang="en-US" sz="1400" dirty="0"/>
          </a:p>
        </p:txBody>
      </p:sp>
      <p:sp>
        <p:nvSpPr>
          <p:cNvPr id="12" name="Shape 10"/>
          <p:cNvSpPr/>
          <p:nvPr/>
        </p:nvSpPr>
        <p:spPr>
          <a:xfrm>
            <a:off x="9609534" y="1584316"/>
            <a:ext cx="4157067" cy="30480"/>
          </a:xfrm>
          <a:prstGeom prst="rect">
            <a:avLst/>
          </a:prstGeom>
          <a:solidFill>
            <a:srgbClr val="609DFF"/>
          </a:solidFill>
          <a:ln/>
        </p:spPr>
      </p:sp>
      <p:sp>
        <p:nvSpPr>
          <p:cNvPr id="13" name="Text 11"/>
          <p:cNvSpPr/>
          <p:nvPr/>
        </p:nvSpPr>
        <p:spPr>
          <a:xfrm>
            <a:off x="9609534" y="1753147"/>
            <a:ext cx="2814638" cy="337304"/>
          </a:xfrm>
          <a:prstGeom prst="rect">
            <a:avLst/>
          </a:prstGeom>
          <a:noFill/>
          <a:ln/>
        </p:spPr>
        <p:txBody>
          <a:bodyPr wrap="none" lIns="0" tIns="0" rIns="0" bIns="0" rtlCol="0" anchor="t"/>
          <a:lstStyle/>
          <a:p>
            <a:pPr marL="0" indent="0" algn="l">
              <a:lnSpc>
                <a:spcPts val="2650"/>
              </a:lnSpc>
              <a:buNone/>
            </a:pPr>
            <a:r>
              <a:rPr lang="en-US" dirty="0">
                <a:solidFill>
                  <a:srgbClr val="E2E6E9"/>
                </a:solidFill>
                <a:latin typeface="Merriweather" pitchFamily="34" charset="0"/>
                <a:ea typeface="Merriweather" pitchFamily="34" charset="-122"/>
                <a:cs typeface="Merriweather" pitchFamily="34" charset="-120"/>
              </a:rPr>
              <a:t>Hardware Monitoring</a:t>
            </a:r>
            <a:endParaRPr lang="en-US" dirty="0"/>
          </a:p>
        </p:txBody>
      </p:sp>
      <p:sp>
        <p:nvSpPr>
          <p:cNvPr id="14" name="Text 12"/>
          <p:cNvSpPr/>
          <p:nvPr/>
        </p:nvSpPr>
        <p:spPr>
          <a:xfrm>
            <a:off x="9609534" y="2219991"/>
            <a:ext cx="4157067" cy="1727597"/>
          </a:xfrm>
          <a:prstGeom prst="rect">
            <a:avLst/>
          </a:prstGeom>
          <a:noFill/>
          <a:ln/>
        </p:spPr>
        <p:txBody>
          <a:bodyPr wrap="square" lIns="0" tIns="0" rIns="0" bIns="0" rtlCol="0" anchor="t"/>
          <a:lstStyle/>
          <a:p>
            <a:pPr marL="0" indent="0" algn="l">
              <a:lnSpc>
                <a:spcPts val="2700"/>
              </a:lnSpc>
              <a:buNone/>
            </a:pPr>
            <a:r>
              <a:rPr lang="en-US" sz="1400" dirty="0">
                <a:solidFill>
                  <a:srgbClr val="E2E6E9"/>
                </a:solidFill>
                <a:latin typeface="Merriweather" pitchFamily="34" charset="0"/>
                <a:ea typeface="Merriweather" pitchFamily="34" charset="-122"/>
                <a:cs typeface="Merriweather" pitchFamily="34" charset="-120"/>
              </a:rPr>
              <a:t>Wearable devices continuously track focus patterns, activity levels, and behavioral data to understand real-world user engagement and capabilities.</a:t>
            </a:r>
            <a:endParaRPr lang="en-US" sz="1400" dirty="0"/>
          </a:p>
        </p:txBody>
      </p:sp>
      <p:sp>
        <p:nvSpPr>
          <p:cNvPr id="15" name="Text 13"/>
          <p:cNvSpPr/>
          <p:nvPr/>
        </p:nvSpPr>
        <p:spPr>
          <a:xfrm>
            <a:off x="863798" y="3753868"/>
            <a:ext cx="215860" cy="269915"/>
          </a:xfrm>
          <a:prstGeom prst="rect">
            <a:avLst/>
          </a:prstGeom>
          <a:noFill/>
          <a:ln/>
        </p:spPr>
        <p:txBody>
          <a:bodyPr wrap="none" lIns="0" tIns="0" rIns="0" bIns="0" rtlCol="0" anchor="t"/>
          <a:lstStyle/>
          <a:p>
            <a:pPr marL="0" indent="0" algn="l">
              <a:lnSpc>
                <a:spcPts val="2700"/>
              </a:lnSpc>
              <a:buNone/>
            </a:pPr>
            <a:r>
              <a:rPr lang="en-US" sz="1400" dirty="0">
                <a:solidFill>
                  <a:srgbClr val="E2E6E9"/>
                </a:solidFill>
                <a:latin typeface="Merriweather Light" pitchFamily="34" charset="0"/>
                <a:ea typeface="Merriweather Light" pitchFamily="34" charset="-122"/>
                <a:cs typeface="Merriweather Light" pitchFamily="34" charset="-120"/>
              </a:rPr>
              <a:t>04</a:t>
            </a:r>
            <a:endParaRPr lang="en-US" sz="1400" dirty="0"/>
          </a:p>
        </p:txBody>
      </p:sp>
      <p:sp>
        <p:nvSpPr>
          <p:cNvPr id="16" name="Shape 14"/>
          <p:cNvSpPr/>
          <p:nvPr/>
        </p:nvSpPr>
        <p:spPr>
          <a:xfrm>
            <a:off x="863798" y="4090338"/>
            <a:ext cx="6343412" cy="30480"/>
          </a:xfrm>
          <a:prstGeom prst="rect">
            <a:avLst/>
          </a:prstGeom>
          <a:solidFill>
            <a:srgbClr val="609DFF"/>
          </a:solidFill>
          <a:ln/>
        </p:spPr>
      </p:sp>
      <p:sp>
        <p:nvSpPr>
          <p:cNvPr id="17" name="Text 15"/>
          <p:cNvSpPr/>
          <p:nvPr/>
        </p:nvSpPr>
        <p:spPr>
          <a:xfrm>
            <a:off x="863798" y="4259169"/>
            <a:ext cx="2699623" cy="337304"/>
          </a:xfrm>
          <a:prstGeom prst="rect">
            <a:avLst/>
          </a:prstGeom>
          <a:noFill/>
          <a:ln/>
        </p:spPr>
        <p:txBody>
          <a:bodyPr wrap="none" lIns="0" tIns="0" rIns="0" bIns="0" rtlCol="0" anchor="t"/>
          <a:lstStyle/>
          <a:p>
            <a:pPr marL="0" indent="0" algn="l">
              <a:lnSpc>
                <a:spcPts val="2650"/>
              </a:lnSpc>
              <a:buNone/>
            </a:pPr>
            <a:r>
              <a:rPr lang="en-US" dirty="0">
                <a:solidFill>
                  <a:srgbClr val="E2E6E9"/>
                </a:solidFill>
                <a:latin typeface="Merriweather" pitchFamily="34" charset="0"/>
                <a:ea typeface="Merriweather" pitchFamily="34" charset="-122"/>
                <a:cs typeface="Merriweather" pitchFamily="34" charset="-120"/>
              </a:rPr>
              <a:t>AI Analysis</a:t>
            </a:r>
            <a:endParaRPr lang="en-US" dirty="0"/>
          </a:p>
        </p:txBody>
      </p:sp>
      <p:sp>
        <p:nvSpPr>
          <p:cNvPr id="18" name="Text 16"/>
          <p:cNvSpPr/>
          <p:nvPr/>
        </p:nvSpPr>
        <p:spPr>
          <a:xfrm>
            <a:off x="863798" y="4726013"/>
            <a:ext cx="6343412" cy="1036558"/>
          </a:xfrm>
          <a:prstGeom prst="rect">
            <a:avLst/>
          </a:prstGeom>
          <a:noFill/>
          <a:ln/>
        </p:spPr>
        <p:txBody>
          <a:bodyPr wrap="square" lIns="0" tIns="0" rIns="0" bIns="0" rtlCol="0" anchor="t"/>
          <a:lstStyle/>
          <a:p>
            <a:pPr marL="0" indent="0" algn="l">
              <a:lnSpc>
                <a:spcPts val="2700"/>
              </a:lnSpc>
              <a:buNone/>
            </a:pPr>
            <a:r>
              <a:rPr lang="en-US" sz="1400" dirty="0">
                <a:solidFill>
                  <a:srgbClr val="E2E6E9"/>
                </a:solidFill>
                <a:latin typeface="Merriweather" pitchFamily="34" charset="0"/>
                <a:ea typeface="Merriweather" pitchFamily="34" charset="-122"/>
                <a:cs typeface="Merriweather" pitchFamily="34" charset="-120"/>
              </a:rPr>
              <a:t>Advanced machine learning algorithms process all collected data using NLP and behavioral analysis to generate personalized career insights and feasibility scores.</a:t>
            </a:r>
            <a:endParaRPr lang="en-US" sz="1400" dirty="0"/>
          </a:p>
        </p:txBody>
      </p:sp>
      <p:sp>
        <p:nvSpPr>
          <p:cNvPr id="19" name="Text 17"/>
          <p:cNvSpPr/>
          <p:nvPr/>
        </p:nvSpPr>
        <p:spPr>
          <a:xfrm>
            <a:off x="856016" y="5873622"/>
            <a:ext cx="215860" cy="269915"/>
          </a:xfrm>
          <a:prstGeom prst="rect">
            <a:avLst/>
          </a:prstGeom>
          <a:noFill/>
          <a:ln/>
        </p:spPr>
        <p:txBody>
          <a:bodyPr wrap="none" lIns="0" tIns="0" rIns="0" bIns="0" rtlCol="0" anchor="t"/>
          <a:lstStyle/>
          <a:p>
            <a:pPr marL="0" indent="0" algn="l">
              <a:lnSpc>
                <a:spcPts val="2700"/>
              </a:lnSpc>
              <a:buNone/>
            </a:pPr>
            <a:r>
              <a:rPr lang="en-US" sz="1400" dirty="0">
                <a:solidFill>
                  <a:srgbClr val="E2E6E9"/>
                </a:solidFill>
                <a:latin typeface="Merriweather Light" pitchFamily="34" charset="0"/>
                <a:ea typeface="Merriweather Light" pitchFamily="34" charset="-122"/>
                <a:cs typeface="Merriweather Light" pitchFamily="34" charset="-120"/>
              </a:rPr>
              <a:t>05</a:t>
            </a:r>
            <a:endParaRPr lang="en-US" sz="1400" dirty="0"/>
          </a:p>
        </p:txBody>
      </p:sp>
      <p:sp>
        <p:nvSpPr>
          <p:cNvPr id="20" name="Shape 18"/>
          <p:cNvSpPr/>
          <p:nvPr/>
        </p:nvSpPr>
        <p:spPr>
          <a:xfrm>
            <a:off x="856016" y="6210092"/>
            <a:ext cx="6343531" cy="30480"/>
          </a:xfrm>
          <a:prstGeom prst="rect">
            <a:avLst/>
          </a:prstGeom>
          <a:solidFill>
            <a:srgbClr val="609DFF"/>
          </a:solidFill>
          <a:ln/>
        </p:spPr>
      </p:sp>
      <p:sp>
        <p:nvSpPr>
          <p:cNvPr id="21" name="Text 19"/>
          <p:cNvSpPr/>
          <p:nvPr/>
        </p:nvSpPr>
        <p:spPr>
          <a:xfrm>
            <a:off x="856016" y="6378923"/>
            <a:ext cx="2963347" cy="337304"/>
          </a:xfrm>
          <a:prstGeom prst="rect">
            <a:avLst/>
          </a:prstGeom>
          <a:noFill/>
          <a:ln/>
        </p:spPr>
        <p:txBody>
          <a:bodyPr wrap="none" lIns="0" tIns="0" rIns="0" bIns="0" rtlCol="0" anchor="t"/>
          <a:lstStyle/>
          <a:p>
            <a:pPr marL="0" indent="0" algn="l">
              <a:lnSpc>
                <a:spcPts val="2650"/>
              </a:lnSpc>
              <a:buNone/>
            </a:pPr>
            <a:r>
              <a:rPr lang="en-US" dirty="0">
                <a:solidFill>
                  <a:srgbClr val="E2E6E9"/>
                </a:solidFill>
                <a:latin typeface="Merriweather" pitchFamily="34" charset="0"/>
                <a:ea typeface="Merriweather" pitchFamily="34" charset="-122"/>
                <a:cs typeface="Merriweather" pitchFamily="34" charset="-120"/>
              </a:rPr>
              <a:t>Personalized Roadmap</a:t>
            </a:r>
            <a:endParaRPr lang="en-US" dirty="0"/>
          </a:p>
        </p:txBody>
      </p:sp>
      <p:sp>
        <p:nvSpPr>
          <p:cNvPr id="22" name="Text 20"/>
          <p:cNvSpPr/>
          <p:nvPr/>
        </p:nvSpPr>
        <p:spPr>
          <a:xfrm>
            <a:off x="856016" y="6845767"/>
            <a:ext cx="6343531" cy="1382078"/>
          </a:xfrm>
          <a:prstGeom prst="rect">
            <a:avLst/>
          </a:prstGeom>
          <a:noFill/>
          <a:ln/>
        </p:spPr>
        <p:txBody>
          <a:bodyPr wrap="square" lIns="0" tIns="0" rIns="0" bIns="0" rtlCol="0" anchor="t"/>
          <a:lstStyle/>
          <a:p>
            <a:pPr marL="0" indent="0" algn="l">
              <a:lnSpc>
                <a:spcPts val="2700"/>
              </a:lnSpc>
              <a:buNone/>
            </a:pPr>
            <a:r>
              <a:rPr lang="en-US" sz="1400" dirty="0">
                <a:solidFill>
                  <a:srgbClr val="E2E6E9"/>
                </a:solidFill>
                <a:latin typeface="Merriweather" pitchFamily="34" charset="0"/>
                <a:ea typeface="Merriweather" pitchFamily="34" charset="-122"/>
                <a:cs typeface="Merriweather" pitchFamily="34" charset="-120"/>
              </a:rPr>
              <a:t>Dynamic dashboard presents tailored career recommendations, skill development paths, course suggestions, and internship opportunities with real-time progress tracking.</a:t>
            </a:r>
            <a:endParaRPr lang="en-US" sz="1400" dirty="0"/>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t="20386" b="11009"/>
          <a:stretch/>
        </p:blipFill>
        <p:spPr>
          <a:xfrm>
            <a:off x="7038348" y="4458994"/>
            <a:ext cx="7399913" cy="28055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27369" y="602088"/>
            <a:ext cx="4895850" cy="511460"/>
          </a:xfrm>
          <a:prstGeom prst="rect">
            <a:avLst/>
          </a:prstGeom>
          <a:noFill/>
          <a:ln/>
        </p:spPr>
        <p:txBody>
          <a:bodyPr wrap="none" lIns="0" tIns="0" rIns="0" bIns="0" rtlCol="0" anchor="t"/>
          <a:lstStyle/>
          <a:p>
            <a:pPr marL="0" indent="0" algn="ctr">
              <a:lnSpc>
                <a:spcPts val="3250"/>
              </a:lnSpc>
              <a:buNone/>
            </a:pPr>
            <a:r>
              <a:rPr lang="en-US" sz="4000" dirty="0">
                <a:solidFill>
                  <a:srgbClr val="F5F0F0"/>
                </a:solidFill>
                <a:latin typeface="Arial Black" panose="020B0A04020102020204" pitchFamily="34" charset="0"/>
                <a:ea typeface="Merriweather" pitchFamily="34" charset="-122"/>
                <a:cs typeface="Merriweather" pitchFamily="34" charset="-120"/>
              </a:rPr>
              <a:t>Standout Features</a:t>
            </a:r>
            <a:endParaRPr lang="en-US" sz="4000" dirty="0">
              <a:latin typeface="Arial Black" panose="020B0A04020102020204" pitchFamily="34" charset="0"/>
            </a:endParaRPr>
          </a:p>
        </p:txBody>
      </p:sp>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14309" b="5441"/>
          <a:stretch/>
        </p:blipFill>
        <p:spPr>
          <a:xfrm>
            <a:off x="1350742" y="1113548"/>
            <a:ext cx="11430075" cy="64972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57488" y="719018"/>
            <a:ext cx="6006227" cy="502444"/>
          </a:xfrm>
          <a:prstGeom prst="rect">
            <a:avLst/>
          </a:prstGeom>
          <a:noFill/>
          <a:ln/>
        </p:spPr>
        <p:txBody>
          <a:bodyPr wrap="none" lIns="0" tIns="0" rIns="0" bIns="0" rtlCol="0" anchor="t"/>
          <a:lstStyle/>
          <a:p>
            <a:pPr marL="0" indent="0" algn="l">
              <a:lnSpc>
                <a:spcPts val="3950"/>
              </a:lnSpc>
              <a:buNone/>
            </a:pPr>
            <a:r>
              <a:rPr lang="en-US" sz="3150" dirty="0">
                <a:solidFill>
                  <a:srgbClr val="F5F0F0"/>
                </a:solidFill>
                <a:latin typeface="Merriweather" pitchFamily="34" charset="0"/>
                <a:ea typeface="Merriweather" pitchFamily="34" charset="-122"/>
                <a:cs typeface="Merriweather" pitchFamily="34" charset="-120"/>
              </a:rPr>
              <a:t>Phased Development Roadmap</a:t>
            </a:r>
            <a:endParaRPr lang="en-US" sz="3150" dirty="0"/>
          </a:p>
        </p:txBody>
      </p:sp>
      <p:sp>
        <p:nvSpPr>
          <p:cNvPr id="4" name="Shape 1"/>
          <p:cNvSpPr/>
          <p:nvPr/>
        </p:nvSpPr>
        <p:spPr>
          <a:xfrm>
            <a:off x="1038344" y="1462564"/>
            <a:ext cx="22860" cy="6047899"/>
          </a:xfrm>
          <a:prstGeom prst="roundRect">
            <a:avLst>
              <a:gd name="adj" fmla="val 295419"/>
            </a:avLst>
          </a:prstGeom>
          <a:solidFill>
            <a:srgbClr val="194A99"/>
          </a:solidFill>
          <a:ln/>
        </p:spPr>
      </p:sp>
      <p:sp>
        <p:nvSpPr>
          <p:cNvPr id="5" name="Shape 2"/>
          <p:cNvSpPr/>
          <p:nvPr/>
        </p:nvSpPr>
        <p:spPr>
          <a:xfrm>
            <a:off x="1196340" y="1631990"/>
            <a:ext cx="482322" cy="22860"/>
          </a:xfrm>
          <a:prstGeom prst="roundRect">
            <a:avLst>
              <a:gd name="adj" fmla="val 295419"/>
            </a:avLst>
          </a:prstGeom>
          <a:solidFill>
            <a:srgbClr val="194A99"/>
          </a:solidFill>
          <a:ln/>
        </p:spPr>
      </p:sp>
      <p:sp>
        <p:nvSpPr>
          <p:cNvPr id="6" name="Shape 3"/>
          <p:cNvSpPr/>
          <p:nvPr/>
        </p:nvSpPr>
        <p:spPr>
          <a:xfrm>
            <a:off x="857488" y="1462564"/>
            <a:ext cx="361712" cy="361712"/>
          </a:xfrm>
          <a:prstGeom prst="roundRect">
            <a:avLst>
              <a:gd name="adj" fmla="val 18670"/>
            </a:avLst>
          </a:prstGeom>
          <a:solidFill>
            <a:srgbClr val="003180"/>
          </a:solidFill>
          <a:ln w="7620">
            <a:solidFill>
              <a:srgbClr val="194A99"/>
            </a:solidFill>
            <a:prstDash val="solid"/>
          </a:ln>
        </p:spPr>
      </p:sp>
      <p:sp>
        <p:nvSpPr>
          <p:cNvPr id="7" name="Text 4"/>
          <p:cNvSpPr/>
          <p:nvPr/>
        </p:nvSpPr>
        <p:spPr>
          <a:xfrm>
            <a:off x="917793" y="1492687"/>
            <a:ext cx="241102" cy="301466"/>
          </a:xfrm>
          <a:prstGeom prst="rect">
            <a:avLst/>
          </a:prstGeom>
          <a:noFill/>
          <a:ln/>
        </p:spPr>
        <p:txBody>
          <a:bodyPr wrap="none" lIns="0" tIns="0" rIns="0" bIns="0" rtlCol="0" anchor="t"/>
          <a:lstStyle/>
          <a:p>
            <a:pPr marL="0" indent="0" algn="ctr">
              <a:lnSpc>
                <a:spcPts val="1850"/>
              </a:lnSpc>
              <a:buNone/>
            </a:pPr>
            <a:r>
              <a:rPr lang="en-US" sz="1850" dirty="0">
                <a:solidFill>
                  <a:srgbClr val="E2E6E9"/>
                </a:solidFill>
                <a:latin typeface="Merriweather" pitchFamily="34" charset="0"/>
                <a:ea typeface="Merriweather" pitchFamily="34" charset="-122"/>
                <a:cs typeface="Merriweather" pitchFamily="34" charset="-120"/>
              </a:rPr>
              <a:t>1</a:t>
            </a:r>
            <a:endParaRPr lang="en-US" sz="1850" dirty="0"/>
          </a:p>
        </p:txBody>
      </p:sp>
      <p:sp>
        <p:nvSpPr>
          <p:cNvPr id="8" name="Text 5"/>
          <p:cNvSpPr/>
          <p:nvPr/>
        </p:nvSpPr>
        <p:spPr>
          <a:xfrm>
            <a:off x="1842254" y="1517809"/>
            <a:ext cx="2009894" cy="251222"/>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Research &amp; Planning</a:t>
            </a:r>
            <a:endParaRPr lang="en-US" sz="1550" dirty="0"/>
          </a:p>
        </p:txBody>
      </p:sp>
      <p:sp>
        <p:nvSpPr>
          <p:cNvPr id="9" name="Text 6"/>
          <p:cNvSpPr/>
          <p:nvPr/>
        </p:nvSpPr>
        <p:spPr>
          <a:xfrm>
            <a:off x="1842254" y="1865471"/>
            <a:ext cx="6444258" cy="257175"/>
          </a:xfrm>
          <a:prstGeom prst="rect">
            <a:avLst/>
          </a:prstGeom>
          <a:noFill/>
          <a:ln/>
        </p:spPr>
        <p:txBody>
          <a:bodyPr wrap="none" lIns="0" tIns="0" rIns="0" bIns="0" rtlCol="0" anchor="t"/>
          <a:lstStyle/>
          <a:p>
            <a:pPr marL="0" indent="0" algn="l">
              <a:lnSpc>
                <a:spcPts val="2000"/>
              </a:lnSpc>
              <a:buNone/>
            </a:pPr>
            <a:r>
              <a:rPr lang="en-US" sz="1250" b="1" dirty="0">
                <a:solidFill>
                  <a:srgbClr val="609DFF"/>
                </a:solidFill>
                <a:latin typeface="Merriweather" pitchFamily="34" charset="0"/>
                <a:ea typeface="Merriweather" pitchFamily="34" charset="-122"/>
                <a:cs typeface="Merriweather" pitchFamily="34" charset="-120"/>
              </a:rPr>
              <a:t>COMPLETED</a:t>
            </a:r>
            <a:endParaRPr lang="en-US" sz="1250" dirty="0"/>
          </a:p>
        </p:txBody>
      </p:sp>
      <p:sp>
        <p:nvSpPr>
          <p:cNvPr id="10" name="Text 7"/>
          <p:cNvSpPr/>
          <p:nvPr/>
        </p:nvSpPr>
        <p:spPr>
          <a:xfrm>
            <a:off x="1842254" y="2219087"/>
            <a:ext cx="6444258" cy="514350"/>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Market analysis, user research, and technical architecture design. Foundation work completed with comprehensive requirement gathering and stakeholder interviews.</a:t>
            </a:r>
            <a:endParaRPr lang="en-US" sz="1250" dirty="0"/>
          </a:p>
        </p:txBody>
      </p:sp>
      <p:sp>
        <p:nvSpPr>
          <p:cNvPr id="11" name="Shape 8"/>
          <p:cNvSpPr/>
          <p:nvPr/>
        </p:nvSpPr>
        <p:spPr>
          <a:xfrm>
            <a:off x="1196340" y="3224332"/>
            <a:ext cx="482322" cy="22860"/>
          </a:xfrm>
          <a:prstGeom prst="roundRect">
            <a:avLst>
              <a:gd name="adj" fmla="val 295419"/>
            </a:avLst>
          </a:prstGeom>
          <a:solidFill>
            <a:srgbClr val="194A99"/>
          </a:solidFill>
          <a:ln/>
        </p:spPr>
      </p:sp>
      <p:sp>
        <p:nvSpPr>
          <p:cNvPr id="12" name="Shape 9"/>
          <p:cNvSpPr/>
          <p:nvPr/>
        </p:nvSpPr>
        <p:spPr>
          <a:xfrm>
            <a:off x="857488" y="3054906"/>
            <a:ext cx="361712" cy="361712"/>
          </a:xfrm>
          <a:prstGeom prst="roundRect">
            <a:avLst>
              <a:gd name="adj" fmla="val 18670"/>
            </a:avLst>
          </a:prstGeom>
          <a:solidFill>
            <a:srgbClr val="003180"/>
          </a:solidFill>
          <a:ln w="7620">
            <a:solidFill>
              <a:srgbClr val="194A99"/>
            </a:solidFill>
            <a:prstDash val="solid"/>
          </a:ln>
        </p:spPr>
      </p:sp>
      <p:sp>
        <p:nvSpPr>
          <p:cNvPr id="13" name="Text 10"/>
          <p:cNvSpPr/>
          <p:nvPr/>
        </p:nvSpPr>
        <p:spPr>
          <a:xfrm>
            <a:off x="917793" y="3085028"/>
            <a:ext cx="241102" cy="301466"/>
          </a:xfrm>
          <a:prstGeom prst="rect">
            <a:avLst/>
          </a:prstGeom>
          <a:noFill/>
          <a:ln/>
        </p:spPr>
        <p:txBody>
          <a:bodyPr wrap="none" lIns="0" tIns="0" rIns="0" bIns="0" rtlCol="0" anchor="t"/>
          <a:lstStyle/>
          <a:p>
            <a:pPr marL="0" indent="0" algn="ctr">
              <a:lnSpc>
                <a:spcPts val="1850"/>
              </a:lnSpc>
              <a:buNone/>
            </a:pPr>
            <a:r>
              <a:rPr lang="en-US" sz="1850" dirty="0">
                <a:solidFill>
                  <a:srgbClr val="E2E6E9"/>
                </a:solidFill>
                <a:latin typeface="Merriweather" pitchFamily="34" charset="0"/>
                <a:ea typeface="Merriweather" pitchFamily="34" charset="-122"/>
                <a:cs typeface="Merriweather" pitchFamily="34" charset="-120"/>
              </a:rPr>
              <a:t>2</a:t>
            </a:r>
            <a:endParaRPr lang="en-US" sz="1850" dirty="0"/>
          </a:p>
        </p:txBody>
      </p:sp>
      <p:sp>
        <p:nvSpPr>
          <p:cNvPr id="14" name="Text 11"/>
          <p:cNvSpPr/>
          <p:nvPr/>
        </p:nvSpPr>
        <p:spPr>
          <a:xfrm>
            <a:off x="1842254" y="3110151"/>
            <a:ext cx="2296239" cy="251222"/>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Prototype Development</a:t>
            </a:r>
            <a:endParaRPr lang="en-US" sz="1550" dirty="0"/>
          </a:p>
        </p:txBody>
      </p:sp>
      <p:sp>
        <p:nvSpPr>
          <p:cNvPr id="15" name="Text 12"/>
          <p:cNvSpPr/>
          <p:nvPr/>
        </p:nvSpPr>
        <p:spPr>
          <a:xfrm>
            <a:off x="1842254" y="3457813"/>
            <a:ext cx="6444258" cy="257175"/>
          </a:xfrm>
          <a:prstGeom prst="rect">
            <a:avLst/>
          </a:prstGeom>
          <a:noFill/>
          <a:ln/>
        </p:spPr>
        <p:txBody>
          <a:bodyPr wrap="none" lIns="0" tIns="0" rIns="0" bIns="0" rtlCol="0" anchor="t"/>
          <a:lstStyle/>
          <a:p>
            <a:pPr marL="0" indent="0" algn="l">
              <a:lnSpc>
                <a:spcPts val="2000"/>
              </a:lnSpc>
              <a:buNone/>
            </a:pPr>
            <a:r>
              <a:rPr lang="en-US" sz="1250" b="1" dirty="0">
                <a:solidFill>
                  <a:srgbClr val="609DFF"/>
                </a:solidFill>
                <a:latin typeface="Merriweather" pitchFamily="34" charset="0"/>
                <a:ea typeface="Merriweather" pitchFamily="34" charset="-122"/>
                <a:cs typeface="Merriweather" pitchFamily="34" charset="-120"/>
              </a:rPr>
              <a:t>70% COMPLETE</a:t>
            </a:r>
            <a:endParaRPr lang="en-US" sz="1250" dirty="0"/>
          </a:p>
        </p:txBody>
      </p:sp>
      <p:sp>
        <p:nvSpPr>
          <p:cNvPr id="16" name="Text 13"/>
          <p:cNvSpPr/>
          <p:nvPr/>
        </p:nvSpPr>
        <p:spPr>
          <a:xfrm>
            <a:off x="1842254" y="3811429"/>
            <a:ext cx="6444258" cy="514350"/>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Core application build with hardware integration currently underway. Functional demo ready for presentation today showcasing key features and user workflow.</a:t>
            </a:r>
            <a:endParaRPr lang="en-US" sz="1250" dirty="0"/>
          </a:p>
        </p:txBody>
      </p:sp>
      <p:sp>
        <p:nvSpPr>
          <p:cNvPr id="17" name="Shape 14"/>
          <p:cNvSpPr/>
          <p:nvPr/>
        </p:nvSpPr>
        <p:spPr>
          <a:xfrm>
            <a:off x="1196340" y="4816673"/>
            <a:ext cx="482322" cy="22860"/>
          </a:xfrm>
          <a:prstGeom prst="roundRect">
            <a:avLst>
              <a:gd name="adj" fmla="val 295419"/>
            </a:avLst>
          </a:prstGeom>
          <a:solidFill>
            <a:srgbClr val="194A99"/>
          </a:solidFill>
          <a:ln/>
        </p:spPr>
      </p:sp>
      <p:sp>
        <p:nvSpPr>
          <p:cNvPr id="18" name="Shape 15"/>
          <p:cNvSpPr/>
          <p:nvPr/>
        </p:nvSpPr>
        <p:spPr>
          <a:xfrm>
            <a:off x="857488" y="4647248"/>
            <a:ext cx="361712" cy="361712"/>
          </a:xfrm>
          <a:prstGeom prst="roundRect">
            <a:avLst>
              <a:gd name="adj" fmla="val 18670"/>
            </a:avLst>
          </a:prstGeom>
          <a:solidFill>
            <a:srgbClr val="003180"/>
          </a:solidFill>
          <a:ln w="7620">
            <a:solidFill>
              <a:srgbClr val="194A99"/>
            </a:solidFill>
            <a:prstDash val="solid"/>
          </a:ln>
        </p:spPr>
      </p:sp>
      <p:sp>
        <p:nvSpPr>
          <p:cNvPr id="19" name="Text 16"/>
          <p:cNvSpPr/>
          <p:nvPr/>
        </p:nvSpPr>
        <p:spPr>
          <a:xfrm>
            <a:off x="917793" y="4677370"/>
            <a:ext cx="241102" cy="301466"/>
          </a:xfrm>
          <a:prstGeom prst="rect">
            <a:avLst/>
          </a:prstGeom>
          <a:noFill/>
          <a:ln/>
        </p:spPr>
        <p:txBody>
          <a:bodyPr wrap="none" lIns="0" tIns="0" rIns="0" bIns="0" rtlCol="0" anchor="t"/>
          <a:lstStyle/>
          <a:p>
            <a:pPr marL="0" indent="0" algn="ctr">
              <a:lnSpc>
                <a:spcPts val="1850"/>
              </a:lnSpc>
              <a:buNone/>
            </a:pPr>
            <a:r>
              <a:rPr lang="en-US" sz="1850" dirty="0">
                <a:solidFill>
                  <a:srgbClr val="E2E6E9"/>
                </a:solidFill>
                <a:latin typeface="Merriweather" pitchFamily="34" charset="0"/>
                <a:ea typeface="Merriweather" pitchFamily="34" charset="-122"/>
                <a:cs typeface="Merriweather" pitchFamily="34" charset="-120"/>
              </a:rPr>
              <a:t>3</a:t>
            </a:r>
            <a:endParaRPr lang="en-US" sz="1850" dirty="0"/>
          </a:p>
        </p:txBody>
      </p:sp>
      <p:sp>
        <p:nvSpPr>
          <p:cNvPr id="20" name="Text 17"/>
          <p:cNvSpPr/>
          <p:nvPr/>
        </p:nvSpPr>
        <p:spPr>
          <a:xfrm>
            <a:off x="1842254" y="4702493"/>
            <a:ext cx="2009894" cy="251222"/>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User Testing</a:t>
            </a:r>
            <a:endParaRPr lang="en-US" sz="1550" dirty="0"/>
          </a:p>
        </p:txBody>
      </p:sp>
      <p:sp>
        <p:nvSpPr>
          <p:cNvPr id="21" name="Text 18"/>
          <p:cNvSpPr/>
          <p:nvPr/>
        </p:nvSpPr>
        <p:spPr>
          <a:xfrm>
            <a:off x="1842254" y="5050155"/>
            <a:ext cx="6444258" cy="257175"/>
          </a:xfrm>
          <a:prstGeom prst="rect">
            <a:avLst/>
          </a:prstGeom>
          <a:noFill/>
          <a:ln/>
        </p:spPr>
        <p:txBody>
          <a:bodyPr wrap="none" lIns="0" tIns="0" rIns="0" bIns="0" rtlCol="0" anchor="t"/>
          <a:lstStyle/>
          <a:p>
            <a:pPr marL="0" indent="0" algn="l">
              <a:lnSpc>
                <a:spcPts val="2000"/>
              </a:lnSpc>
              <a:buNone/>
            </a:pPr>
            <a:r>
              <a:rPr lang="en-US" sz="1250" b="1" dirty="0">
                <a:solidFill>
                  <a:srgbClr val="013180"/>
                </a:solidFill>
                <a:latin typeface="Merriweather" pitchFamily="34" charset="0"/>
                <a:ea typeface="Merriweather" pitchFamily="34" charset="-122"/>
                <a:cs typeface="Merriweather" pitchFamily="34" charset="-120"/>
              </a:rPr>
              <a:t>IN PROGRESS</a:t>
            </a:r>
            <a:endParaRPr lang="en-US" sz="1250" dirty="0"/>
          </a:p>
        </p:txBody>
      </p:sp>
      <p:sp>
        <p:nvSpPr>
          <p:cNvPr id="22" name="Text 19"/>
          <p:cNvSpPr/>
          <p:nvPr/>
        </p:nvSpPr>
        <p:spPr>
          <a:xfrm>
            <a:off x="1842254" y="5403771"/>
            <a:ext cx="6444258" cy="514350"/>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Pilot testing with select user groups to validate accuracy, privacy compliance, and user experience optimization based on real feedback.</a:t>
            </a:r>
            <a:endParaRPr lang="en-US" sz="1250" dirty="0"/>
          </a:p>
        </p:txBody>
      </p:sp>
      <p:sp>
        <p:nvSpPr>
          <p:cNvPr id="23" name="Shape 20"/>
          <p:cNvSpPr/>
          <p:nvPr/>
        </p:nvSpPr>
        <p:spPr>
          <a:xfrm>
            <a:off x="1196340" y="6409015"/>
            <a:ext cx="482322" cy="22860"/>
          </a:xfrm>
          <a:prstGeom prst="roundRect">
            <a:avLst>
              <a:gd name="adj" fmla="val 295419"/>
            </a:avLst>
          </a:prstGeom>
          <a:solidFill>
            <a:srgbClr val="194A99"/>
          </a:solidFill>
          <a:ln/>
        </p:spPr>
      </p:sp>
      <p:sp>
        <p:nvSpPr>
          <p:cNvPr id="24" name="Shape 21"/>
          <p:cNvSpPr/>
          <p:nvPr/>
        </p:nvSpPr>
        <p:spPr>
          <a:xfrm>
            <a:off x="857488" y="6239589"/>
            <a:ext cx="361712" cy="361712"/>
          </a:xfrm>
          <a:prstGeom prst="roundRect">
            <a:avLst>
              <a:gd name="adj" fmla="val 18670"/>
            </a:avLst>
          </a:prstGeom>
          <a:solidFill>
            <a:srgbClr val="003180"/>
          </a:solidFill>
          <a:ln w="7620">
            <a:solidFill>
              <a:srgbClr val="194A99"/>
            </a:solidFill>
            <a:prstDash val="solid"/>
          </a:ln>
        </p:spPr>
      </p:sp>
      <p:sp>
        <p:nvSpPr>
          <p:cNvPr id="25" name="Text 22"/>
          <p:cNvSpPr/>
          <p:nvPr/>
        </p:nvSpPr>
        <p:spPr>
          <a:xfrm>
            <a:off x="917793" y="6269712"/>
            <a:ext cx="241102" cy="301466"/>
          </a:xfrm>
          <a:prstGeom prst="rect">
            <a:avLst/>
          </a:prstGeom>
          <a:noFill/>
          <a:ln/>
        </p:spPr>
        <p:txBody>
          <a:bodyPr wrap="none" lIns="0" tIns="0" rIns="0" bIns="0" rtlCol="0" anchor="t"/>
          <a:lstStyle/>
          <a:p>
            <a:pPr marL="0" indent="0" algn="ctr">
              <a:lnSpc>
                <a:spcPts val="1850"/>
              </a:lnSpc>
              <a:buNone/>
            </a:pPr>
            <a:r>
              <a:rPr lang="en-US" sz="1850" dirty="0">
                <a:solidFill>
                  <a:srgbClr val="E2E6E9"/>
                </a:solidFill>
                <a:latin typeface="Merriweather" pitchFamily="34" charset="0"/>
                <a:ea typeface="Merriweather" pitchFamily="34" charset="-122"/>
                <a:cs typeface="Merriweather" pitchFamily="34" charset="-120"/>
              </a:rPr>
              <a:t>4</a:t>
            </a:r>
            <a:endParaRPr lang="en-US" sz="1850" dirty="0"/>
          </a:p>
        </p:txBody>
      </p:sp>
      <p:sp>
        <p:nvSpPr>
          <p:cNvPr id="26" name="Text 23"/>
          <p:cNvSpPr/>
          <p:nvPr/>
        </p:nvSpPr>
        <p:spPr>
          <a:xfrm>
            <a:off x="1842254" y="6294834"/>
            <a:ext cx="2009894" cy="251222"/>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Full Deployment</a:t>
            </a:r>
            <a:endParaRPr lang="en-US" sz="1550" dirty="0"/>
          </a:p>
        </p:txBody>
      </p:sp>
      <p:sp>
        <p:nvSpPr>
          <p:cNvPr id="27" name="Text 24"/>
          <p:cNvSpPr/>
          <p:nvPr/>
        </p:nvSpPr>
        <p:spPr>
          <a:xfrm>
            <a:off x="1842254" y="6642497"/>
            <a:ext cx="6444258" cy="257175"/>
          </a:xfrm>
          <a:prstGeom prst="rect">
            <a:avLst/>
          </a:prstGeom>
          <a:noFill/>
          <a:ln/>
        </p:spPr>
        <p:txBody>
          <a:bodyPr wrap="none" lIns="0" tIns="0" rIns="0" bIns="0" rtlCol="0" anchor="t"/>
          <a:lstStyle/>
          <a:p>
            <a:pPr marL="0" indent="0" algn="l">
              <a:lnSpc>
                <a:spcPts val="2000"/>
              </a:lnSpc>
              <a:buNone/>
            </a:pPr>
            <a:r>
              <a:rPr lang="en-US" sz="1250" b="1" dirty="0">
                <a:solidFill>
                  <a:schemeClr val="accent1">
                    <a:lumMod val="60000"/>
                    <a:lumOff val="40000"/>
                  </a:schemeClr>
                </a:solidFill>
                <a:latin typeface="Merriweather" pitchFamily="34" charset="0"/>
                <a:ea typeface="Merriweather" pitchFamily="34" charset="-122"/>
                <a:cs typeface="Merriweather" pitchFamily="34" charset="-120"/>
              </a:rPr>
              <a:t>PLANNED</a:t>
            </a:r>
            <a:endParaRPr lang="en-US" sz="1250" dirty="0">
              <a:solidFill>
                <a:schemeClr val="accent1">
                  <a:lumMod val="60000"/>
                  <a:lumOff val="40000"/>
                </a:schemeClr>
              </a:solidFill>
            </a:endParaRPr>
          </a:p>
        </p:txBody>
      </p:sp>
      <p:sp>
        <p:nvSpPr>
          <p:cNvPr id="28" name="Text 25"/>
          <p:cNvSpPr/>
          <p:nvPr/>
        </p:nvSpPr>
        <p:spPr>
          <a:xfrm>
            <a:off x="1842254" y="6996113"/>
            <a:ext cx="6444258" cy="514350"/>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AWS cloud hosting setup, mobile app store release, and scaling infrastructure to support widespread adoption post-hackathon.</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850344"/>
            <a:ext cx="5963841"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Anticipated Challenges</a:t>
            </a:r>
            <a:endParaRPr lang="en-US" sz="4250" dirty="0"/>
          </a:p>
        </p:txBody>
      </p:sp>
      <p:sp>
        <p:nvSpPr>
          <p:cNvPr id="3" name="Shape 1"/>
          <p:cNvSpPr/>
          <p:nvPr/>
        </p:nvSpPr>
        <p:spPr>
          <a:xfrm>
            <a:off x="863798" y="1957030"/>
            <a:ext cx="12902803" cy="4488299"/>
          </a:xfrm>
          <a:prstGeom prst="roundRect">
            <a:avLst>
              <a:gd name="adj" fmla="val 2021"/>
            </a:avLst>
          </a:prstGeom>
          <a:noFill/>
          <a:ln w="7620">
            <a:solidFill>
              <a:srgbClr val="FFFFFF">
                <a:alpha val="24000"/>
              </a:srgbClr>
            </a:solidFill>
            <a:prstDash val="solid"/>
          </a:ln>
        </p:spPr>
      </p:sp>
      <p:sp>
        <p:nvSpPr>
          <p:cNvPr id="4" name="Shape 2"/>
          <p:cNvSpPr/>
          <p:nvPr/>
        </p:nvSpPr>
        <p:spPr>
          <a:xfrm>
            <a:off x="871418" y="1964650"/>
            <a:ext cx="12887563" cy="611624"/>
          </a:xfrm>
          <a:prstGeom prst="rect">
            <a:avLst/>
          </a:prstGeom>
          <a:solidFill>
            <a:srgbClr val="FFFFFF">
              <a:alpha val="4000"/>
            </a:srgbClr>
          </a:solidFill>
          <a:ln/>
        </p:spPr>
      </p:sp>
      <p:sp>
        <p:nvSpPr>
          <p:cNvPr id="5" name="Text 3"/>
          <p:cNvSpPr/>
          <p:nvPr/>
        </p:nvSpPr>
        <p:spPr>
          <a:xfrm>
            <a:off x="1087279" y="2101810"/>
            <a:ext cx="2699623" cy="337304"/>
          </a:xfrm>
          <a:prstGeom prst="rect">
            <a:avLst/>
          </a:prstGeom>
          <a:noFill/>
          <a:ln/>
        </p:spPr>
        <p:txBody>
          <a:bodyPr wrap="none" lIns="0" tIns="0" rIns="0" bIns="0" rtlCol="0" anchor="t"/>
          <a:lstStyle/>
          <a:p>
            <a:pPr marL="0" indent="0" algn="l">
              <a:lnSpc>
                <a:spcPts val="2650"/>
              </a:lnSpc>
              <a:buNone/>
            </a:pPr>
            <a:r>
              <a:rPr lang="en-US" sz="2100" dirty="0">
                <a:solidFill>
                  <a:srgbClr val="041938"/>
                </a:solidFill>
                <a:latin typeface="Merriweather" pitchFamily="34" charset="0"/>
                <a:ea typeface="Merriweather" pitchFamily="34" charset="-122"/>
                <a:cs typeface="Merriweather" pitchFamily="34" charset="-120"/>
              </a:rPr>
              <a:t>Challenge</a:t>
            </a:r>
            <a:endParaRPr lang="en-US" sz="2100" dirty="0"/>
          </a:p>
        </p:txBody>
      </p:sp>
      <p:sp>
        <p:nvSpPr>
          <p:cNvPr id="6" name="Text 4"/>
          <p:cNvSpPr/>
          <p:nvPr/>
        </p:nvSpPr>
        <p:spPr>
          <a:xfrm>
            <a:off x="7534870" y="2101810"/>
            <a:ext cx="2699623" cy="337304"/>
          </a:xfrm>
          <a:prstGeom prst="rect">
            <a:avLst/>
          </a:prstGeom>
          <a:noFill/>
          <a:ln/>
        </p:spPr>
        <p:txBody>
          <a:bodyPr wrap="none" lIns="0" tIns="0" rIns="0" bIns="0" rtlCol="0" anchor="t"/>
          <a:lstStyle/>
          <a:p>
            <a:pPr marL="0" indent="0" algn="l">
              <a:lnSpc>
                <a:spcPts val="2650"/>
              </a:lnSpc>
              <a:buNone/>
            </a:pPr>
            <a:r>
              <a:rPr lang="en-US" sz="2100" dirty="0">
                <a:solidFill>
                  <a:srgbClr val="609DFF"/>
                </a:solidFill>
                <a:latin typeface="Merriweather" pitchFamily="34" charset="0"/>
                <a:ea typeface="Merriweather" pitchFamily="34" charset="-122"/>
                <a:cs typeface="Merriweather" pitchFamily="34" charset="-120"/>
              </a:rPr>
              <a:t>Mitigation Strategy</a:t>
            </a:r>
            <a:endParaRPr lang="en-US" sz="2100" dirty="0"/>
          </a:p>
        </p:txBody>
      </p:sp>
      <p:sp>
        <p:nvSpPr>
          <p:cNvPr id="7" name="Shape 5"/>
          <p:cNvSpPr/>
          <p:nvPr/>
        </p:nvSpPr>
        <p:spPr>
          <a:xfrm>
            <a:off x="871418" y="2576274"/>
            <a:ext cx="12887563" cy="965359"/>
          </a:xfrm>
          <a:prstGeom prst="rect">
            <a:avLst/>
          </a:prstGeom>
          <a:solidFill>
            <a:srgbClr val="000000">
              <a:alpha val="4000"/>
            </a:srgbClr>
          </a:solidFill>
          <a:ln/>
        </p:spPr>
      </p:sp>
      <p:sp>
        <p:nvSpPr>
          <p:cNvPr id="8" name="Text 6"/>
          <p:cNvSpPr/>
          <p:nvPr/>
        </p:nvSpPr>
        <p:spPr>
          <a:xfrm>
            <a:off x="1087279" y="2713434"/>
            <a:ext cx="6008251" cy="345519"/>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Data Privacy Concerns</a:t>
            </a:r>
            <a:endParaRPr lang="en-US" sz="1700" dirty="0"/>
          </a:p>
        </p:txBody>
      </p:sp>
      <p:sp>
        <p:nvSpPr>
          <p:cNvPr id="9" name="Text 7"/>
          <p:cNvSpPr/>
          <p:nvPr/>
        </p:nvSpPr>
        <p:spPr>
          <a:xfrm>
            <a:off x="7534870" y="2713434"/>
            <a:ext cx="6008251"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GDPR-compliant encryption, explicit user consent, and transparent data usage policies</a:t>
            </a:r>
            <a:endParaRPr lang="en-US" sz="1700" dirty="0"/>
          </a:p>
        </p:txBody>
      </p:sp>
      <p:sp>
        <p:nvSpPr>
          <p:cNvPr id="10" name="Shape 8"/>
          <p:cNvSpPr/>
          <p:nvPr/>
        </p:nvSpPr>
        <p:spPr>
          <a:xfrm>
            <a:off x="871418" y="3541633"/>
            <a:ext cx="12887563" cy="965359"/>
          </a:xfrm>
          <a:prstGeom prst="rect">
            <a:avLst/>
          </a:prstGeom>
          <a:solidFill>
            <a:srgbClr val="FFFFFF">
              <a:alpha val="4000"/>
            </a:srgbClr>
          </a:solidFill>
          <a:ln/>
        </p:spPr>
      </p:sp>
      <p:sp>
        <p:nvSpPr>
          <p:cNvPr id="11" name="Text 9"/>
          <p:cNvSpPr/>
          <p:nvPr/>
        </p:nvSpPr>
        <p:spPr>
          <a:xfrm>
            <a:off x="1087279" y="3678793"/>
            <a:ext cx="6008251" cy="345519"/>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Hardware Accuracy</a:t>
            </a:r>
            <a:endParaRPr lang="en-US" sz="1700" dirty="0"/>
          </a:p>
        </p:txBody>
      </p:sp>
      <p:sp>
        <p:nvSpPr>
          <p:cNvPr id="12" name="Text 10"/>
          <p:cNvSpPr/>
          <p:nvPr/>
        </p:nvSpPr>
        <p:spPr>
          <a:xfrm>
            <a:off x="7534870" y="3678793"/>
            <a:ext cx="6008251"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Comprehensive sensor calibration with machine learning baselines and continuous accuracy validation</a:t>
            </a:r>
            <a:endParaRPr lang="en-US" sz="1700" dirty="0"/>
          </a:p>
        </p:txBody>
      </p:sp>
      <p:sp>
        <p:nvSpPr>
          <p:cNvPr id="13" name="Shape 11"/>
          <p:cNvSpPr/>
          <p:nvPr/>
        </p:nvSpPr>
        <p:spPr>
          <a:xfrm>
            <a:off x="871418" y="4506992"/>
            <a:ext cx="12887563" cy="965359"/>
          </a:xfrm>
          <a:prstGeom prst="rect">
            <a:avLst/>
          </a:prstGeom>
          <a:solidFill>
            <a:srgbClr val="000000">
              <a:alpha val="4000"/>
            </a:srgbClr>
          </a:solidFill>
          <a:ln/>
        </p:spPr>
      </p:sp>
      <p:sp>
        <p:nvSpPr>
          <p:cNvPr id="14" name="Text 12"/>
          <p:cNvSpPr/>
          <p:nvPr/>
        </p:nvSpPr>
        <p:spPr>
          <a:xfrm>
            <a:off x="1087279" y="4644152"/>
            <a:ext cx="6008251" cy="345519"/>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Algorithm Bias</a:t>
            </a:r>
            <a:endParaRPr lang="en-US" sz="1700" dirty="0"/>
          </a:p>
        </p:txBody>
      </p:sp>
      <p:sp>
        <p:nvSpPr>
          <p:cNvPr id="15" name="Text 13"/>
          <p:cNvSpPr/>
          <p:nvPr/>
        </p:nvSpPr>
        <p:spPr>
          <a:xfrm>
            <a:off x="7534870" y="4644152"/>
            <a:ext cx="6008251"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Diverse training datasets, regular bias audits, and inclusive model development practices</a:t>
            </a:r>
            <a:endParaRPr lang="en-US" sz="1700" dirty="0"/>
          </a:p>
        </p:txBody>
      </p:sp>
      <p:sp>
        <p:nvSpPr>
          <p:cNvPr id="16" name="Shape 14"/>
          <p:cNvSpPr/>
          <p:nvPr/>
        </p:nvSpPr>
        <p:spPr>
          <a:xfrm>
            <a:off x="871418" y="5472351"/>
            <a:ext cx="12887563" cy="965359"/>
          </a:xfrm>
          <a:prstGeom prst="rect">
            <a:avLst/>
          </a:prstGeom>
          <a:solidFill>
            <a:srgbClr val="FFFFFF">
              <a:alpha val="4000"/>
            </a:srgbClr>
          </a:solidFill>
          <a:ln/>
        </p:spPr>
      </p:sp>
      <p:sp>
        <p:nvSpPr>
          <p:cNvPr id="17" name="Text 15"/>
          <p:cNvSpPr/>
          <p:nvPr/>
        </p:nvSpPr>
        <p:spPr>
          <a:xfrm>
            <a:off x="1087279" y="5609511"/>
            <a:ext cx="6008251" cy="345519"/>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Technical Demo Risks</a:t>
            </a:r>
            <a:endParaRPr lang="en-US" sz="1700" dirty="0"/>
          </a:p>
        </p:txBody>
      </p:sp>
      <p:sp>
        <p:nvSpPr>
          <p:cNvPr id="18" name="Text 16"/>
          <p:cNvSpPr/>
          <p:nvPr/>
        </p:nvSpPr>
        <p:spPr>
          <a:xfrm>
            <a:off x="7534870" y="5609511"/>
            <a:ext cx="6008251"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Offline prototype backups and multiple connectivity options to ensure seamless demonstration</a:t>
            </a:r>
            <a:endParaRPr lang="en-US" sz="1700" dirty="0"/>
          </a:p>
        </p:txBody>
      </p:sp>
      <p:sp>
        <p:nvSpPr>
          <p:cNvPr id="19" name="Text 17"/>
          <p:cNvSpPr/>
          <p:nvPr/>
        </p:nvSpPr>
        <p:spPr>
          <a:xfrm>
            <a:off x="863798" y="6688217"/>
            <a:ext cx="12902803"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Our proactive risk management approach demonstrates our commitment to delivering a reliable, ethical, and scalable solution that prioritizes user trust and system integrity.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791</Words>
  <Application>Microsoft Office PowerPoint</Application>
  <PresentationFormat>Custom</PresentationFormat>
  <Paragraphs>97</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Merriweather</vt:lpstr>
      <vt:lpstr>Algerian</vt:lpstr>
      <vt:lpstr>Merriweather Light</vt:lpstr>
      <vt:lpstr>Arial</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Sohom Roy</dc:creator>
  <cp:lastModifiedBy>Microsoft account</cp:lastModifiedBy>
  <cp:revision>9</cp:revision>
  <dcterms:created xsi:type="dcterms:W3CDTF">2025-09-17T14:18:32Z</dcterms:created>
  <dcterms:modified xsi:type="dcterms:W3CDTF">2025-09-17T17:56:53Z</dcterms:modified>
</cp:coreProperties>
</file>